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4"/>
  </p:notesMasterIdLst>
  <p:handoutMasterIdLst>
    <p:handoutMasterId r:id="rId35"/>
  </p:handoutMasterIdLst>
  <p:sldIdLst>
    <p:sldId id="500" r:id="rId2"/>
    <p:sldId id="501" r:id="rId3"/>
    <p:sldId id="502" r:id="rId4"/>
    <p:sldId id="525" r:id="rId5"/>
    <p:sldId id="560" r:id="rId6"/>
    <p:sldId id="561" r:id="rId7"/>
    <p:sldId id="564" r:id="rId8"/>
    <p:sldId id="506" r:id="rId9"/>
    <p:sldId id="563" r:id="rId10"/>
    <p:sldId id="526" r:id="rId11"/>
    <p:sldId id="535" r:id="rId12"/>
    <p:sldId id="534" r:id="rId13"/>
    <p:sldId id="533" r:id="rId14"/>
    <p:sldId id="532" r:id="rId15"/>
    <p:sldId id="508" r:id="rId16"/>
    <p:sldId id="527" r:id="rId17"/>
    <p:sldId id="528" r:id="rId18"/>
    <p:sldId id="531" r:id="rId19"/>
    <p:sldId id="530" r:id="rId20"/>
    <p:sldId id="529" r:id="rId21"/>
    <p:sldId id="538" r:id="rId22"/>
    <p:sldId id="537" r:id="rId23"/>
    <p:sldId id="536" r:id="rId24"/>
    <p:sldId id="552" r:id="rId25"/>
    <p:sldId id="553" r:id="rId26"/>
    <p:sldId id="555" r:id="rId27"/>
    <p:sldId id="554" r:id="rId28"/>
    <p:sldId id="556" r:id="rId29"/>
    <p:sldId id="558" r:id="rId30"/>
    <p:sldId id="557" r:id="rId31"/>
    <p:sldId id="559" r:id="rId32"/>
    <p:sldId id="386" r:id="rId33"/>
  </p:sldIdLst>
  <p:sldSz cx="12190413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441">
          <p15:clr>
            <a:srgbClr val="A4A3A4"/>
          </p15:clr>
        </p15:guide>
        <p15:guide id="3" orient="horz" pos="1536">
          <p15:clr>
            <a:srgbClr val="A4A3A4"/>
          </p15:clr>
        </p15:guide>
        <p15:guide id="4" orient="horz" pos="2784">
          <p15:clr>
            <a:srgbClr val="A4A3A4"/>
          </p15:clr>
        </p15:guide>
        <p15:guide id="5" orient="horz" pos="2886">
          <p15:clr>
            <a:srgbClr val="A4A3A4"/>
          </p15:clr>
        </p15:guide>
        <p15:guide id="6" orient="horz" pos="4093">
          <p15:clr>
            <a:srgbClr val="A4A3A4"/>
          </p15:clr>
        </p15:guide>
        <p15:guide id="7" orient="horz" pos="228">
          <p15:clr>
            <a:srgbClr val="A4A3A4"/>
          </p15:clr>
        </p15:guide>
        <p15:guide id="8" orient="horz" pos="2103">
          <p15:clr>
            <a:srgbClr val="A4A3A4"/>
          </p15:clr>
        </p15:guide>
        <p15:guide id="9" orient="horz" pos="1063">
          <p15:clr>
            <a:srgbClr val="A4A3A4"/>
          </p15:clr>
        </p15:guide>
        <p15:guide id="10" orient="horz" pos="3949">
          <p15:clr>
            <a:srgbClr val="A4A3A4"/>
          </p15:clr>
        </p15:guide>
        <p15:guide id="11" pos="3840">
          <p15:clr>
            <a:srgbClr val="A4A3A4"/>
          </p15:clr>
        </p15:guide>
        <p15:guide id="12" pos="226">
          <p15:clr>
            <a:srgbClr val="A4A3A4"/>
          </p15:clr>
        </p15:guide>
        <p15:guide id="13" pos="1450">
          <p15:clr>
            <a:srgbClr val="A4A3A4"/>
          </p15:clr>
        </p15:guide>
        <p15:guide id="14" pos="2559">
          <p15:clr>
            <a:srgbClr val="A4A3A4"/>
          </p15:clr>
        </p15:guide>
        <p15:guide id="15" pos="2648">
          <p15:clr>
            <a:srgbClr val="A4A3A4"/>
          </p15:clr>
        </p15:guide>
        <p15:guide id="16" pos="3784">
          <p15:clr>
            <a:srgbClr val="A4A3A4"/>
          </p15:clr>
        </p15:guide>
        <p15:guide id="17" pos="5006">
          <p15:clr>
            <a:srgbClr val="A4A3A4"/>
          </p15:clr>
        </p15:guide>
        <p15:guide id="18" pos="5122">
          <p15:clr>
            <a:srgbClr val="A4A3A4"/>
          </p15:clr>
        </p15:guide>
        <p15:guide id="19" pos="6220">
          <p15:clr>
            <a:srgbClr val="A4A3A4"/>
          </p15:clr>
        </p15:guide>
        <p15:guide id="20" pos="6334">
          <p15:clr>
            <a:srgbClr val="A4A3A4"/>
          </p15:clr>
        </p15:guide>
        <p15:guide id="21" pos="7451">
          <p15:clr>
            <a:srgbClr val="A4A3A4"/>
          </p15:clr>
        </p15:guide>
        <p15:guide id="22" pos="1344">
          <p15:clr>
            <a:srgbClr val="A4A3A4"/>
          </p15:clr>
        </p15:guide>
        <p15:guide id="23" pos="38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4" clrIdx="0">
    <p:extLst/>
  </p:cmAuthor>
  <p:cmAuthor id="2" name="Rita" initials="R" lastIdx="6" clrIdx="1">
    <p:extLst/>
  </p:cmAuthor>
  <p:cmAuthor id="3" name="ics" initials="i" lastIdx="1" clrIdx="2">
    <p:extLst>
      <p:ext uri="{19B8F6BF-5375-455C-9EA6-DF929625EA0E}">
        <p15:presenceInfo xmlns:p15="http://schemas.microsoft.com/office/powerpoint/2012/main" userId="ics" providerId="None"/>
      </p:ext>
    </p:extLst>
  </p:cmAuthor>
  <p:cmAuthor id="4" name="wanghaixia" initials="w" lastIdx="1" clrIdx="3">
    <p:extLst>
      <p:ext uri="{19B8F6BF-5375-455C-9EA6-DF929625EA0E}">
        <p15:presenceInfo xmlns:p15="http://schemas.microsoft.com/office/powerpoint/2012/main" userId="wanghaix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6CE"/>
    <a:srgbClr val="FDA66E"/>
    <a:srgbClr val="ED7D31"/>
    <a:srgbClr val="F3C8AC"/>
    <a:srgbClr val="EFB300"/>
    <a:srgbClr val="F7B900"/>
    <a:srgbClr val="F6E0D2"/>
    <a:srgbClr val="5A9BD5"/>
    <a:srgbClr val="F98340"/>
    <a:srgbClr val="E1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87" autoAdjust="0"/>
    <p:restoredTop sz="94087" autoAdjust="0"/>
  </p:normalViewPr>
  <p:slideViewPr>
    <p:cSldViewPr showGuides="1">
      <p:cViewPr varScale="1">
        <p:scale>
          <a:sx n="70" d="100"/>
          <a:sy n="70" d="100"/>
        </p:scale>
        <p:origin x="252" y="40"/>
      </p:cViewPr>
      <p:guideLst>
        <p:guide orient="horz" pos="2160"/>
        <p:guide orient="horz" pos="1441"/>
        <p:guide orient="horz" pos="1536"/>
        <p:guide orient="horz" pos="2784"/>
        <p:guide orient="horz" pos="2886"/>
        <p:guide orient="horz" pos="4093"/>
        <p:guide orient="horz" pos="228"/>
        <p:guide orient="horz" pos="2103"/>
        <p:guide orient="horz" pos="1063"/>
        <p:guide orient="horz" pos="3949"/>
        <p:guide pos="3840"/>
        <p:guide pos="226"/>
        <p:guide pos="1450"/>
        <p:guide pos="2559"/>
        <p:guide pos="2648"/>
        <p:guide pos="3784"/>
        <p:guide pos="5006"/>
        <p:guide pos="5122"/>
        <p:guide pos="6220"/>
        <p:guide pos="6334"/>
        <p:guide pos="7451"/>
        <p:guide pos="1344"/>
        <p:guide pos="3899"/>
      </p:guideLst>
    </p:cSldViewPr>
  </p:slideViewPr>
  <p:outlineViewPr>
    <p:cViewPr>
      <p:scale>
        <a:sx n="33" d="100"/>
        <a:sy n="33" d="100"/>
      </p:scale>
      <p:origin x="0" y="-352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-3642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IDC</a:t>
            </a:r>
            <a:r>
              <a:rPr lang="zh-CN" altLang="en-US" dirty="0"/>
              <a:t>对云服务支出的预测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亿美元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D33-496F-AD2E-94ED8B1D2A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亿美元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D33-496F-AD2E-94ED8B1D2A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亿美元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1225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D33-496F-AD2E-94ED8B1D2A9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亿美元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ED33-496F-AD2E-94ED8B1D2A9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亿美元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D33-496F-AD2E-94ED8B1D2A9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亿美元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2032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ED33-496F-AD2E-94ED8B1D2A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3987584"/>
        <c:axId val="1483989760"/>
      </c:barChart>
      <c:catAx>
        <c:axId val="1483987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83989760"/>
        <c:crosses val="autoZero"/>
        <c:auto val="1"/>
        <c:lblAlgn val="ctr"/>
        <c:lblOffset val="100"/>
        <c:noMultiLvlLbl val="0"/>
      </c:catAx>
      <c:valAx>
        <c:axId val="1483989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83987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B2C9C6-D362-4188-8B43-B4A92A3E53CB}" type="doc">
      <dgm:prSet loTypeId="urn:microsoft.com/office/officeart/2005/8/layout/pyramid4" loCatId="pyramid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B4560203-4297-42DA-A34E-EE87B978B01F}">
      <dgm:prSet phldrT="[文本]"/>
      <dgm:spPr/>
      <dgm:t>
        <a:bodyPr/>
        <a:lstStyle/>
        <a:p>
          <a:r>
            <a:rPr lang="zh-CN" altLang="en-US" dirty="0"/>
            <a:t>公有云</a:t>
          </a:r>
        </a:p>
      </dgm:t>
    </dgm:pt>
    <dgm:pt modelId="{AFABC0C3-78A3-483C-9AFF-4E0A0C1A576F}" type="parTrans" cxnId="{8055B046-1808-4B95-8E35-0350D263503B}">
      <dgm:prSet/>
      <dgm:spPr/>
      <dgm:t>
        <a:bodyPr/>
        <a:lstStyle/>
        <a:p>
          <a:endParaRPr lang="zh-CN" altLang="en-US"/>
        </a:p>
      </dgm:t>
    </dgm:pt>
    <dgm:pt modelId="{86759753-EEFB-485B-9A93-41975732BB1A}" type="sibTrans" cxnId="{8055B046-1808-4B95-8E35-0350D263503B}">
      <dgm:prSet/>
      <dgm:spPr/>
      <dgm:t>
        <a:bodyPr/>
        <a:lstStyle/>
        <a:p>
          <a:endParaRPr lang="zh-CN" altLang="en-US"/>
        </a:p>
      </dgm:t>
    </dgm:pt>
    <dgm:pt modelId="{44F53B94-48F2-4134-A282-9B004AE6D67A}">
      <dgm:prSet phldrT="[文本]"/>
      <dgm:spPr/>
      <dgm:t>
        <a:bodyPr/>
        <a:lstStyle/>
        <a:p>
          <a:r>
            <a:rPr lang="zh-CN" altLang="en-US" dirty="0"/>
            <a:t>专有云</a:t>
          </a:r>
        </a:p>
      </dgm:t>
    </dgm:pt>
    <dgm:pt modelId="{40331273-137F-4800-A96F-0FE20326963F}" type="parTrans" cxnId="{4EE35F0F-9B84-4B3D-8E19-7644831867BD}">
      <dgm:prSet/>
      <dgm:spPr/>
      <dgm:t>
        <a:bodyPr/>
        <a:lstStyle/>
        <a:p>
          <a:endParaRPr lang="zh-CN" altLang="en-US"/>
        </a:p>
      </dgm:t>
    </dgm:pt>
    <dgm:pt modelId="{18705102-0072-4A4E-878A-1BE834A401F7}" type="sibTrans" cxnId="{4EE35F0F-9B84-4B3D-8E19-7644831867BD}">
      <dgm:prSet/>
      <dgm:spPr/>
      <dgm:t>
        <a:bodyPr/>
        <a:lstStyle/>
        <a:p>
          <a:endParaRPr lang="zh-CN" altLang="en-US"/>
        </a:p>
      </dgm:t>
    </dgm:pt>
    <dgm:pt modelId="{5696B840-D576-4083-8474-217B80FFBCCE}">
      <dgm:prSet phldrT="[文本]"/>
      <dgm:spPr/>
      <dgm:t>
        <a:bodyPr/>
        <a:lstStyle/>
        <a:p>
          <a:r>
            <a:rPr lang="zh-CN" altLang="en-US" dirty="0"/>
            <a:t>混合云</a:t>
          </a:r>
        </a:p>
      </dgm:t>
    </dgm:pt>
    <dgm:pt modelId="{E440350E-E060-4864-8158-4BB2BAF8D100}" type="parTrans" cxnId="{A4951207-217F-4530-975C-D71A579F033F}">
      <dgm:prSet/>
      <dgm:spPr/>
      <dgm:t>
        <a:bodyPr/>
        <a:lstStyle/>
        <a:p>
          <a:endParaRPr lang="zh-CN" altLang="en-US"/>
        </a:p>
      </dgm:t>
    </dgm:pt>
    <dgm:pt modelId="{08EB4A67-0F1A-4515-8BC0-91A64510F53E}" type="sibTrans" cxnId="{A4951207-217F-4530-975C-D71A579F033F}">
      <dgm:prSet/>
      <dgm:spPr/>
      <dgm:t>
        <a:bodyPr/>
        <a:lstStyle/>
        <a:p>
          <a:endParaRPr lang="zh-CN" altLang="en-US"/>
        </a:p>
      </dgm:t>
    </dgm:pt>
    <dgm:pt modelId="{4832BF79-A5C6-46BF-A8FC-A4CD59DC5EBF}">
      <dgm:prSet phldrT="[文本]"/>
      <dgm:spPr/>
      <dgm:t>
        <a:bodyPr/>
        <a:lstStyle/>
        <a:p>
          <a:r>
            <a:rPr lang="zh-CN" altLang="en-US" dirty="0"/>
            <a:t>行业云</a:t>
          </a:r>
        </a:p>
      </dgm:t>
    </dgm:pt>
    <dgm:pt modelId="{52F4403D-71E9-4077-998A-CCAE8990B670}" type="parTrans" cxnId="{67AFE72A-3ADD-4BA6-AD5D-8ED7787FAF1E}">
      <dgm:prSet/>
      <dgm:spPr/>
      <dgm:t>
        <a:bodyPr/>
        <a:lstStyle/>
        <a:p>
          <a:endParaRPr lang="zh-CN" altLang="en-US"/>
        </a:p>
      </dgm:t>
    </dgm:pt>
    <dgm:pt modelId="{C60B0B35-5C66-40A2-920B-7EF27B27A9CD}" type="sibTrans" cxnId="{67AFE72A-3ADD-4BA6-AD5D-8ED7787FAF1E}">
      <dgm:prSet/>
      <dgm:spPr/>
      <dgm:t>
        <a:bodyPr/>
        <a:lstStyle/>
        <a:p>
          <a:endParaRPr lang="zh-CN" altLang="en-US"/>
        </a:p>
      </dgm:t>
    </dgm:pt>
    <dgm:pt modelId="{2F04DF03-2736-42F3-B612-ACA811899748}" type="pres">
      <dgm:prSet presAssocID="{4DB2C9C6-D362-4188-8B43-B4A92A3E53C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802ADD2-C334-42A0-9C64-78005CC91E25}" type="pres">
      <dgm:prSet presAssocID="{4DB2C9C6-D362-4188-8B43-B4A92A3E53CB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6433BE-6D6A-407D-B948-444D7AA5FF00}" type="pres">
      <dgm:prSet presAssocID="{4DB2C9C6-D362-4188-8B43-B4A92A3E53CB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3A5295-01F1-48D1-8304-9153D31DE80C}" type="pres">
      <dgm:prSet presAssocID="{4DB2C9C6-D362-4188-8B43-B4A92A3E53CB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E93343-3460-4993-B0E9-ED1ECB95CC0E}" type="pres">
      <dgm:prSet presAssocID="{4DB2C9C6-D362-4188-8B43-B4A92A3E53CB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B2DDB6B-0525-4321-A9E6-419A9FCEC680}" type="presOf" srcId="{B4560203-4297-42DA-A34E-EE87B978B01F}" destId="{6802ADD2-C334-42A0-9C64-78005CC91E25}" srcOrd="0" destOrd="0" presId="urn:microsoft.com/office/officeart/2005/8/layout/pyramid4"/>
    <dgm:cxn modelId="{95C38C16-E396-4150-86AC-6CB97E42981C}" type="presOf" srcId="{44F53B94-48F2-4134-A282-9B004AE6D67A}" destId="{906433BE-6D6A-407D-B948-444D7AA5FF00}" srcOrd="0" destOrd="0" presId="urn:microsoft.com/office/officeart/2005/8/layout/pyramid4"/>
    <dgm:cxn modelId="{67AFE72A-3ADD-4BA6-AD5D-8ED7787FAF1E}" srcId="{4DB2C9C6-D362-4188-8B43-B4A92A3E53CB}" destId="{4832BF79-A5C6-46BF-A8FC-A4CD59DC5EBF}" srcOrd="3" destOrd="0" parTransId="{52F4403D-71E9-4077-998A-CCAE8990B670}" sibTransId="{C60B0B35-5C66-40A2-920B-7EF27B27A9CD}"/>
    <dgm:cxn modelId="{983438DD-EED9-4179-A35C-66A905AFFA51}" type="presOf" srcId="{5696B840-D576-4083-8474-217B80FFBCCE}" destId="{003A5295-01F1-48D1-8304-9153D31DE80C}" srcOrd="0" destOrd="0" presId="urn:microsoft.com/office/officeart/2005/8/layout/pyramid4"/>
    <dgm:cxn modelId="{4EE35F0F-9B84-4B3D-8E19-7644831867BD}" srcId="{4DB2C9C6-D362-4188-8B43-B4A92A3E53CB}" destId="{44F53B94-48F2-4134-A282-9B004AE6D67A}" srcOrd="1" destOrd="0" parTransId="{40331273-137F-4800-A96F-0FE20326963F}" sibTransId="{18705102-0072-4A4E-878A-1BE834A401F7}"/>
    <dgm:cxn modelId="{8055B046-1808-4B95-8E35-0350D263503B}" srcId="{4DB2C9C6-D362-4188-8B43-B4A92A3E53CB}" destId="{B4560203-4297-42DA-A34E-EE87B978B01F}" srcOrd="0" destOrd="0" parTransId="{AFABC0C3-78A3-483C-9AFF-4E0A0C1A576F}" sibTransId="{86759753-EEFB-485B-9A93-41975732BB1A}"/>
    <dgm:cxn modelId="{A4951207-217F-4530-975C-D71A579F033F}" srcId="{4DB2C9C6-D362-4188-8B43-B4A92A3E53CB}" destId="{5696B840-D576-4083-8474-217B80FFBCCE}" srcOrd="2" destOrd="0" parTransId="{E440350E-E060-4864-8158-4BB2BAF8D100}" sibTransId="{08EB4A67-0F1A-4515-8BC0-91A64510F53E}"/>
    <dgm:cxn modelId="{1D8C5534-A5BA-4157-BC1E-3B1424B208D8}" type="presOf" srcId="{4832BF79-A5C6-46BF-A8FC-A4CD59DC5EBF}" destId="{5AE93343-3460-4993-B0E9-ED1ECB95CC0E}" srcOrd="0" destOrd="0" presId="urn:microsoft.com/office/officeart/2005/8/layout/pyramid4"/>
    <dgm:cxn modelId="{A8A2A30F-2372-4AB2-9579-D0B9B40CFC16}" type="presOf" srcId="{4DB2C9C6-D362-4188-8B43-B4A92A3E53CB}" destId="{2F04DF03-2736-42F3-B612-ACA811899748}" srcOrd="0" destOrd="0" presId="urn:microsoft.com/office/officeart/2005/8/layout/pyramid4"/>
    <dgm:cxn modelId="{B019EBA1-A3E4-4863-8564-BB5C4DD760CA}" type="presParOf" srcId="{2F04DF03-2736-42F3-B612-ACA811899748}" destId="{6802ADD2-C334-42A0-9C64-78005CC91E25}" srcOrd="0" destOrd="0" presId="urn:microsoft.com/office/officeart/2005/8/layout/pyramid4"/>
    <dgm:cxn modelId="{1280ED2A-2BB1-43CD-B6B5-E5FAA4FC453E}" type="presParOf" srcId="{2F04DF03-2736-42F3-B612-ACA811899748}" destId="{906433BE-6D6A-407D-B948-444D7AA5FF00}" srcOrd="1" destOrd="0" presId="urn:microsoft.com/office/officeart/2005/8/layout/pyramid4"/>
    <dgm:cxn modelId="{0F90B8C1-CDFF-4F8D-A710-F22558B8B9B7}" type="presParOf" srcId="{2F04DF03-2736-42F3-B612-ACA811899748}" destId="{003A5295-01F1-48D1-8304-9153D31DE80C}" srcOrd="2" destOrd="0" presId="urn:microsoft.com/office/officeart/2005/8/layout/pyramid4"/>
    <dgm:cxn modelId="{51E9C368-4ED4-436E-86FA-1100E6904156}" type="presParOf" srcId="{2F04DF03-2736-42F3-B612-ACA811899748}" destId="{5AE93343-3460-4993-B0E9-ED1ECB95CC0E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2ADD2-C334-42A0-9C64-78005CC91E25}">
      <dsp:nvSpPr>
        <dsp:cNvPr id="0" name=""/>
        <dsp:cNvSpPr/>
      </dsp:nvSpPr>
      <dsp:spPr>
        <a:xfrm>
          <a:off x="2032000" y="0"/>
          <a:ext cx="2032000" cy="2032000"/>
        </a:xfrm>
        <a:prstGeom prst="triangl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/>
            <a:t>公有云</a:t>
          </a:r>
        </a:p>
      </dsp:txBody>
      <dsp:txXfrm>
        <a:off x="2540000" y="1016000"/>
        <a:ext cx="1016000" cy="1016000"/>
      </dsp:txXfrm>
    </dsp:sp>
    <dsp:sp modelId="{906433BE-6D6A-407D-B948-444D7AA5FF00}">
      <dsp:nvSpPr>
        <dsp:cNvPr id="0" name=""/>
        <dsp:cNvSpPr/>
      </dsp:nvSpPr>
      <dsp:spPr>
        <a:xfrm>
          <a:off x="1016000" y="2032000"/>
          <a:ext cx="2032000" cy="2032000"/>
        </a:xfrm>
        <a:prstGeom prst="triangl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/>
            <a:t>专有云</a:t>
          </a:r>
        </a:p>
      </dsp:txBody>
      <dsp:txXfrm>
        <a:off x="1524000" y="3048000"/>
        <a:ext cx="1016000" cy="1016000"/>
      </dsp:txXfrm>
    </dsp:sp>
    <dsp:sp modelId="{003A5295-01F1-48D1-8304-9153D31DE80C}">
      <dsp:nvSpPr>
        <dsp:cNvPr id="0" name=""/>
        <dsp:cNvSpPr/>
      </dsp:nvSpPr>
      <dsp:spPr>
        <a:xfrm rot="10800000">
          <a:off x="2032000" y="2032000"/>
          <a:ext cx="2032000" cy="2032000"/>
        </a:xfrm>
        <a:prstGeom prst="triangl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/>
            <a:t>混合云</a:t>
          </a:r>
        </a:p>
      </dsp:txBody>
      <dsp:txXfrm rot="10800000">
        <a:off x="2540000" y="2032000"/>
        <a:ext cx="1016000" cy="1016000"/>
      </dsp:txXfrm>
    </dsp:sp>
    <dsp:sp modelId="{5AE93343-3460-4993-B0E9-ED1ECB95CC0E}">
      <dsp:nvSpPr>
        <dsp:cNvPr id="0" name=""/>
        <dsp:cNvSpPr/>
      </dsp:nvSpPr>
      <dsp:spPr>
        <a:xfrm>
          <a:off x="3048000" y="2032000"/>
          <a:ext cx="2032000" cy="2032000"/>
        </a:xfrm>
        <a:prstGeom prst="triangl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/>
            <a:t>行业云</a:t>
          </a:r>
        </a:p>
      </dsp:txBody>
      <dsp:txXfrm>
        <a:off x="3556000" y="3048000"/>
        <a:ext cx="1016000" cy="101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7F44F-878A-40E3-9CF5-73A26EF9BA35}" type="datetimeFigureOut">
              <a:rPr lang="zh-CN" altLang="en-US" smtClean="0"/>
              <a:pPr/>
              <a:t>2018/3/8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0940C-8D1C-40A9-87F6-1B0F6E3658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600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C676C-54D0-4C22-8FF6-E4DCEAFDA045}" type="datetimeFigureOut">
              <a:rPr lang="en-GB" smtClean="0"/>
              <a:pPr/>
              <a:t>08/03/2018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4978F-19B0-4AE2-8A7D-404AA4710D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981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369B55-C91B-4544-9DA4-BD31BB4404B3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876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369B55-C91B-4544-9DA4-BD31BB4404B3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09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红色新封面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46"/>
            <a:ext cx="12190413" cy="68575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46734" y="980728"/>
            <a:ext cx="8819878" cy="13074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48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46734" y="2060848"/>
            <a:ext cx="8819878" cy="9790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404664"/>
            <a:ext cx="1224136" cy="5432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 descr="白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0055646" y="6021287"/>
            <a:ext cx="1728192" cy="602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5380826" y="6215082"/>
            <a:ext cx="1285884" cy="29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85693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红色目录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46"/>
            <a:ext cx="12190413" cy="6857554"/>
          </a:xfrm>
          <a:prstGeom prst="rect">
            <a:avLst/>
          </a:prstGeom>
        </p:spPr>
      </p:pic>
      <p:sp>
        <p:nvSpPr>
          <p:cNvPr id="18" name="剪去对角的矩形 17"/>
          <p:cNvSpPr/>
          <p:nvPr userDrawn="1"/>
        </p:nvSpPr>
        <p:spPr>
          <a:xfrm>
            <a:off x="1558702" y="764704"/>
            <a:ext cx="9217024" cy="5472608"/>
          </a:xfrm>
          <a:prstGeom prst="snip2Diag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0860-3CE7-4EC1-80B2-E4FAEF86BBE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3" hasCustomPrompt="1"/>
          </p:nvPr>
        </p:nvSpPr>
        <p:spPr>
          <a:xfrm>
            <a:off x="3430910" y="1844824"/>
            <a:ext cx="6840760" cy="3528392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spcAft>
                <a:spcPts val="300"/>
              </a:spcAft>
              <a:buFont typeface="+mj-lt"/>
              <a:buAutoNum type="arabicPeriod"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单击此处编辑目录文本样式</a:t>
            </a:r>
            <a:endParaRPr lang="en-US" altLang="zh-CN" dirty="0"/>
          </a:p>
          <a:p>
            <a:pPr lvl="0"/>
            <a:endParaRPr lang="en-US" altLang="zh-CN" dirty="0"/>
          </a:p>
        </p:txBody>
      </p:sp>
      <p:sp>
        <p:nvSpPr>
          <p:cNvPr id="13" name="文本框 4"/>
          <p:cNvSpPr txBox="1">
            <a:spLocks noChangeArrowheads="1"/>
          </p:cNvSpPr>
          <p:nvPr/>
        </p:nvSpPr>
        <p:spPr bwMode="auto">
          <a:xfrm>
            <a:off x="1918742" y="1085835"/>
            <a:ext cx="1584176" cy="83099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defRPr/>
            </a:pPr>
            <a:r>
              <a:rPr lang="zh-CN" altLang="en-US" sz="4800" dirty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目 录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2062758" y="1844824"/>
            <a:ext cx="82089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31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0860-3CE7-4EC1-80B2-E4FAEF86B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791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0860-3CE7-4EC1-80B2-E4FAEF86B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0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5907" y="1089213"/>
            <a:ext cx="5443109" cy="50877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7" y="1089213"/>
            <a:ext cx="5443109" cy="50877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0860-3CE7-4EC1-80B2-E4FAEF86B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89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906" y="75267"/>
            <a:ext cx="8746861" cy="68736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5907" y="1080662"/>
            <a:ext cx="5420888" cy="611661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5907" y="1815152"/>
            <a:ext cx="5420888" cy="4374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080662"/>
            <a:ext cx="5443109" cy="611661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1815152"/>
            <a:ext cx="5443109" cy="4374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0860-3CE7-4EC1-80B2-E4FAEF86B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74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0860-3CE7-4EC1-80B2-E4FAEF86BBE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575906" y="75267"/>
            <a:ext cx="8746861" cy="68736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07728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红色目录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46"/>
            <a:ext cx="12190413" cy="68575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404664"/>
            <a:ext cx="1224136" cy="5432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白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0055646" y="5949280"/>
            <a:ext cx="1728192" cy="602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86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片与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"/>
          <p:cNvSpPr>
            <a:spLocks noGrp="1"/>
          </p:cNvSpPr>
          <p:nvPr>
            <p:ph type="body" idx="1"/>
          </p:nvPr>
        </p:nvSpPr>
        <p:spPr>
          <a:xfrm>
            <a:off x="6767194" y="1196753"/>
            <a:ext cx="4856040" cy="461665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24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2"/>
          </p:nvPr>
        </p:nvSpPr>
        <p:spPr>
          <a:xfrm>
            <a:off x="6767196" y="1814197"/>
            <a:ext cx="4856038" cy="437658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lang="zh-CN" altLang="en-US" sz="1200" baseline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74320" indent="0">
              <a:buNone/>
              <a:defRPr lang="zh-CN" altLang="en-US" sz="1200" dirty="0">
                <a:latin typeface="+mn-lt"/>
                <a:ea typeface="+mn-ea"/>
              </a:defRPr>
            </a:lvl2pPr>
            <a:lvl3pPr marL="731520" indent="0">
              <a:buNone/>
              <a:defRPr lang="zh-CN" altLang="en-US" sz="1200" dirty="0">
                <a:latin typeface="+mn-lt"/>
                <a:ea typeface="+mn-ea"/>
              </a:defRPr>
            </a:lvl3pPr>
            <a:lvl4pPr marL="1188720" indent="0">
              <a:buNone/>
              <a:defRPr lang="zh-CN" altLang="en-US" sz="1200" dirty="0">
                <a:latin typeface="+mn-lt"/>
                <a:ea typeface="+mn-ea"/>
                <a:cs typeface="+mn-cs"/>
              </a:defRPr>
            </a:lvl4pPr>
            <a:lvl5pPr marL="1691640" indent="0">
              <a:buNone/>
              <a:defRPr lang="en-US" sz="1200" dirty="0">
                <a:latin typeface="+mn-lt"/>
                <a:ea typeface="+mn-ea"/>
                <a:cs typeface="+mn-cs"/>
              </a:defRPr>
            </a:lvl5pPr>
          </a:lstStyle>
          <a:p>
            <a:pPr marL="0" lvl="0" algn="just">
              <a:lnSpc>
                <a:spcPct val="140000"/>
              </a:lnSpc>
            </a:pPr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lvl="0" algn="just">
              <a:lnSpc>
                <a:spcPct val="140000"/>
              </a:lnSpc>
            </a:pPr>
            <a:r>
              <a:rPr lang="en-US" altLang="zh-CN" dirty="0"/>
              <a:t>    </a:t>
            </a:r>
            <a:r>
              <a:rPr lang="zh-CN" altLang="en-US" dirty="0"/>
              <a:t>第二级</a:t>
            </a:r>
            <a:endParaRPr lang="en-US" altLang="zh-CN" dirty="0"/>
          </a:p>
          <a:p>
            <a:pPr marL="0" lvl="0" algn="just">
              <a:lnSpc>
                <a:spcPct val="14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第三级</a:t>
            </a:r>
            <a:endParaRPr lang="en-US" altLang="zh-CN" dirty="0"/>
          </a:p>
          <a:p>
            <a:pPr marL="0" lvl="0" algn="just">
              <a:lnSpc>
                <a:spcPct val="140000"/>
              </a:lnSpc>
            </a:pPr>
            <a:endParaRPr lang="en-US" altLang="zh-CN" dirty="0"/>
          </a:p>
          <a:p>
            <a:pPr marL="0" lvl="0" algn="just">
              <a:lnSpc>
                <a:spcPct val="140000"/>
              </a:lnSpc>
            </a:pPr>
            <a:endParaRPr lang="en-US" altLang="zh-CN" dirty="0"/>
          </a:p>
          <a:p>
            <a:pPr marL="0" lvl="0" algn="just">
              <a:lnSpc>
                <a:spcPct val="140000"/>
              </a:lnSpc>
            </a:pPr>
            <a:endParaRPr lang="en-US" altLang="zh-CN" dirty="0"/>
          </a:p>
          <a:p>
            <a:pPr marL="0" lvl="0" algn="just">
              <a:lnSpc>
                <a:spcPct val="140000"/>
              </a:lnSpc>
            </a:pPr>
            <a:endParaRPr lang="en-US" altLang="zh-CN" dirty="0"/>
          </a:p>
          <a:p>
            <a:pPr marL="0" lvl="0" algn="just">
              <a:lnSpc>
                <a:spcPct val="140000"/>
              </a:lnSpc>
            </a:pPr>
            <a:endParaRPr lang="en-US" altLang="zh-CN" dirty="0"/>
          </a:p>
          <a:p>
            <a:pPr marL="0" lvl="0" algn="just">
              <a:lnSpc>
                <a:spcPct val="140000"/>
              </a:lnSpc>
            </a:pPr>
            <a:endParaRPr lang="en-US" altLang="zh-CN" dirty="0"/>
          </a:p>
          <a:p>
            <a:pPr marL="0" lvl="0" algn="just">
              <a:lnSpc>
                <a:spcPct val="140000"/>
              </a:lnSpc>
            </a:pPr>
            <a:endParaRPr lang="en-US" altLang="zh-CN" dirty="0"/>
          </a:p>
          <a:p>
            <a:pPr marL="0" lvl="0" algn="just">
              <a:lnSpc>
                <a:spcPct val="140000"/>
              </a:lnSpc>
            </a:pPr>
            <a:endParaRPr lang="en-US" altLang="zh-CN" dirty="0"/>
          </a:p>
          <a:p>
            <a:pPr marL="0" lvl="0" algn="just">
              <a:lnSpc>
                <a:spcPct val="140000"/>
              </a:lnSpc>
            </a:pPr>
            <a:endParaRPr lang="en-US" altLang="zh-CN" dirty="0"/>
          </a:p>
          <a:p>
            <a:pPr marL="0" lvl="0" algn="just">
              <a:lnSpc>
                <a:spcPct val="140000"/>
              </a:lnSpc>
            </a:pPr>
            <a:endParaRPr lang="en-US" altLang="zh-CN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0679" y="284968"/>
            <a:ext cx="9122459" cy="522818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单击此处辑母版标题样式</a:t>
            </a:r>
            <a:endParaRPr 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1" y="385644"/>
            <a:ext cx="428680" cy="32146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422" y="274736"/>
            <a:ext cx="1694471" cy="633985"/>
          </a:xfrm>
          <a:prstGeom prst="rect">
            <a:avLst/>
          </a:prstGeom>
        </p:spPr>
      </p:pic>
      <p:sp>
        <p:nvSpPr>
          <p:cNvPr id="15" name="内容占位符 2"/>
          <p:cNvSpPr>
            <a:spLocks noGrp="1"/>
          </p:cNvSpPr>
          <p:nvPr>
            <p:ph sz="quarter" idx="11"/>
          </p:nvPr>
        </p:nvSpPr>
        <p:spPr>
          <a:xfrm>
            <a:off x="620103" y="1196976"/>
            <a:ext cx="5858171" cy="49942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94748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红色正文副本.jpg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0" y="446"/>
            <a:ext cx="12190413" cy="685710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8582" y="117005"/>
            <a:ext cx="8746861" cy="647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5907" y="1089213"/>
            <a:ext cx="11038599" cy="5087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475018" y="6356351"/>
            <a:ext cx="1139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B1B0860-3CE7-4EC1-80B2-E4FAEF86BBE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209" y="188640"/>
            <a:ext cx="1045509" cy="464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白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0847733" y="219148"/>
            <a:ext cx="1152129" cy="401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9104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emf"/><Relationship Id="rId7" Type="http://schemas.openxmlformats.org/officeDocument/2006/relationships/image" Target="../media/image29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4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5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4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57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5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86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5.png"/><Relationship Id="rId2" Type="http://schemas.openxmlformats.org/officeDocument/2006/relationships/image" Target="../media/image76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jpe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jpeg"/><Relationship Id="rId11" Type="http://schemas.openxmlformats.org/officeDocument/2006/relationships/image" Target="../media/image110.jpeg"/><Relationship Id="rId5" Type="http://schemas.openxmlformats.org/officeDocument/2006/relationships/image" Target="../media/image104.jpeg"/><Relationship Id="rId10" Type="http://schemas.openxmlformats.org/officeDocument/2006/relationships/image" Target="../media/image109.jpg"/><Relationship Id="rId4" Type="http://schemas.openxmlformats.org/officeDocument/2006/relationships/image" Target="../media/image103.png"/><Relationship Id="rId9" Type="http://schemas.openxmlformats.org/officeDocument/2006/relationships/image" Target="../media/image108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.png"/><Relationship Id="rId10" Type="http://schemas.openxmlformats.org/officeDocument/2006/relationships/image" Target="../media/image109.jpg"/><Relationship Id="rId4" Type="http://schemas.openxmlformats.org/officeDocument/2006/relationships/image" Target="../media/image113.png"/><Relationship Id="rId9" Type="http://schemas.openxmlformats.org/officeDocument/2006/relationships/image" Target="../media/image118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gif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gif"/><Relationship Id="rId9" Type="http://schemas.openxmlformats.org/officeDocument/2006/relationships/image" Target="../media/image1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13" Type="http://schemas.openxmlformats.org/officeDocument/2006/relationships/image" Target="../media/image140.jpeg"/><Relationship Id="rId3" Type="http://schemas.openxmlformats.org/officeDocument/2006/relationships/image" Target="../media/image130.jpg"/><Relationship Id="rId7" Type="http://schemas.openxmlformats.org/officeDocument/2006/relationships/image" Target="../media/image134.jpeg"/><Relationship Id="rId12" Type="http://schemas.openxmlformats.org/officeDocument/2006/relationships/image" Target="../media/image139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jpeg"/><Relationship Id="rId11" Type="http://schemas.openxmlformats.org/officeDocument/2006/relationships/image" Target="../media/image138.jpeg"/><Relationship Id="rId5" Type="http://schemas.openxmlformats.org/officeDocument/2006/relationships/image" Target="../media/image132.png"/><Relationship Id="rId10" Type="http://schemas.openxmlformats.org/officeDocument/2006/relationships/image" Target="../media/image137.jpeg"/><Relationship Id="rId4" Type="http://schemas.openxmlformats.org/officeDocument/2006/relationships/image" Target="../media/image131.jpeg"/><Relationship Id="rId9" Type="http://schemas.openxmlformats.org/officeDocument/2006/relationships/image" Target="../media/image13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jpeg"/><Relationship Id="rId7" Type="http://schemas.openxmlformats.org/officeDocument/2006/relationships/image" Target="../media/image146.pn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jpeg"/><Relationship Id="rId5" Type="http://schemas.openxmlformats.org/officeDocument/2006/relationships/image" Target="../media/image144.jpg"/><Relationship Id="rId4" Type="http://schemas.openxmlformats.org/officeDocument/2006/relationships/image" Target="../media/image14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gif"/><Relationship Id="rId13" Type="http://schemas.openxmlformats.org/officeDocument/2006/relationships/image" Target="../media/image159.png"/><Relationship Id="rId3" Type="http://schemas.openxmlformats.org/officeDocument/2006/relationships/image" Target="../media/image149.png"/><Relationship Id="rId7" Type="http://schemas.openxmlformats.org/officeDocument/2006/relationships/image" Target="../media/image153.jpg"/><Relationship Id="rId12" Type="http://schemas.openxmlformats.org/officeDocument/2006/relationships/image" Target="../media/image158.pn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jpeg"/><Relationship Id="rId11" Type="http://schemas.openxmlformats.org/officeDocument/2006/relationships/image" Target="../media/image157.png"/><Relationship Id="rId5" Type="http://schemas.openxmlformats.org/officeDocument/2006/relationships/image" Target="../media/image151.jpeg"/><Relationship Id="rId10" Type="http://schemas.openxmlformats.org/officeDocument/2006/relationships/image" Target="../media/image156.jpg"/><Relationship Id="rId4" Type="http://schemas.openxmlformats.org/officeDocument/2006/relationships/image" Target="../media/image150.png"/><Relationship Id="rId9" Type="http://schemas.openxmlformats.org/officeDocument/2006/relationships/image" Target="../media/image155.jpeg"/><Relationship Id="rId14" Type="http://schemas.openxmlformats.org/officeDocument/2006/relationships/image" Target="../media/image16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3222" y="1459100"/>
            <a:ext cx="10361851" cy="1469834"/>
          </a:xfrm>
        </p:spPr>
        <p:txBody>
          <a:bodyPr>
            <a:noAutofit/>
          </a:bodyPr>
          <a:lstStyle/>
          <a:p>
            <a:r>
              <a:rPr lang="en-US" altLang="zh-CN" sz="5400" dirty="0" smtClean="0"/>
              <a:t>CSI_SC </a:t>
            </a:r>
            <a:r>
              <a:rPr lang="zh-CN" altLang="en-US" sz="5400" dirty="0" smtClean="0"/>
              <a:t>云</a:t>
            </a:r>
            <a:r>
              <a:rPr lang="zh-CN" altLang="en-US" sz="5400" dirty="0"/>
              <a:t>灾备解决方案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74726" y="4941168"/>
            <a:ext cx="8533289" cy="960387"/>
          </a:xfrm>
        </p:spPr>
        <p:txBody>
          <a:bodyPr>
            <a:normAutofit lnSpcReduction="10000"/>
          </a:bodyPr>
          <a:lstStyle/>
          <a:p>
            <a:r>
              <a:rPr lang="zh-CN" altLang="en-US" b="1" dirty="0" smtClean="0"/>
              <a:t>云存储应用战略交付部</a:t>
            </a:r>
            <a:endParaRPr lang="en-US" altLang="zh-CN" b="1" dirty="0" smtClean="0"/>
          </a:p>
          <a:p>
            <a:r>
              <a:rPr lang="en-US" altLang="zh-CN" b="1" dirty="0" smtClean="0"/>
              <a:t>2018-03</a:t>
            </a: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7563621" y="2636912"/>
            <a:ext cx="3744417" cy="960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b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altLang="zh-CN" dirty="0" smtClean="0"/>
              <a:t>——</a:t>
            </a:r>
            <a:r>
              <a:rPr lang="zh-CN" altLang="en-US" dirty="0" smtClean="0"/>
              <a:t>为</a:t>
            </a:r>
            <a:r>
              <a:rPr lang="zh-CN" altLang="en-US" dirty="0"/>
              <a:t>云上业务</a:t>
            </a:r>
            <a:r>
              <a:rPr lang="zh-CN" altLang="en-US" dirty="0" smtClean="0"/>
              <a:t>保驾护航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06038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云灾备方案概览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0590" y="2060848"/>
            <a:ext cx="48121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CSI_SC</a:t>
            </a:r>
            <a:r>
              <a:rPr lang="zh-CN" altLang="en-US" dirty="0" smtClean="0"/>
              <a:t>云</a:t>
            </a:r>
            <a:r>
              <a:rPr lang="zh-CN" altLang="en-US" dirty="0"/>
              <a:t>灾备解决方案支持持续保护云上主机，同时支持容灾云主机至本地数据中心进行业务快速恢复。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客户可通过弹性的云计算资源</a:t>
            </a:r>
            <a:r>
              <a:rPr lang="zh-CN" altLang="en-US" dirty="0" smtClean="0"/>
              <a:t>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CSI_SC</a:t>
            </a:r>
            <a:r>
              <a:rPr lang="zh-CN" altLang="en-US" dirty="0" smtClean="0"/>
              <a:t>业务</a:t>
            </a:r>
            <a:r>
              <a:rPr lang="zh-CN" altLang="en-US" dirty="0"/>
              <a:t>快速恢复系统，快速部署灵活弹性的云灾备服务，从而实现数据、系统乃至整体业务的持续性保障。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735166" y="1340768"/>
            <a:ext cx="5569565" cy="4328656"/>
            <a:chOff x="6154434" y="1201757"/>
            <a:chExt cx="5569565" cy="4328656"/>
          </a:xfrm>
        </p:grpSpPr>
        <p:sp>
          <p:nvSpPr>
            <p:cNvPr id="7" name="弧形 6"/>
            <p:cNvSpPr/>
            <p:nvPr/>
          </p:nvSpPr>
          <p:spPr>
            <a:xfrm>
              <a:off x="6506973" y="1623186"/>
              <a:ext cx="4235982" cy="3349128"/>
            </a:xfrm>
            <a:prstGeom prst="arc">
              <a:avLst>
                <a:gd name="adj1" fmla="val 16671198"/>
                <a:gd name="adj2" fmla="val 251839"/>
              </a:avLst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弧形 7"/>
            <p:cNvSpPr/>
            <p:nvPr/>
          </p:nvSpPr>
          <p:spPr>
            <a:xfrm rot="10800000">
              <a:off x="7034868" y="1413384"/>
              <a:ext cx="4235982" cy="3349128"/>
            </a:xfrm>
            <a:prstGeom prst="arc">
              <a:avLst>
                <a:gd name="adj1" fmla="val 16671198"/>
                <a:gd name="adj2" fmla="val 251839"/>
              </a:avLst>
            </a:prstGeom>
            <a:ln w="12700">
              <a:solidFill>
                <a:schemeClr val="accent2">
                  <a:lumMod val="40000"/>
                  <a:lumOff val="6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3316" y="3514970"/>
              <a:ext cx="2740683" cy="20154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4434" y="1201757"/>
              <a:ext cx="2945498" cy="1714797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7898025" y="3087948"/>
              <a:ext cx="24687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accent3">
                      <a:lumMod val="75000"/>
                    </a:schemeClr>
                  </a:solidFill>
                </a:rPr>
                <a:t>Cloud DR Solution </a:t>
              </a:r>
              <a:endParaRPr lang="zh-CN" altLang="en-US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pic>
        <p:nvPicPr>
          <p:cNvPr id="12" name="Picture 57">
            <a:extLst>
              <a:ext uri="{FF2B5EF4-FFF2-40B4-BE49-F238E27FC236}">
                <a16:creationId xmlns="" xmlns:a16="http://schemas.microsoft.com/office/drawing/2014/main" id="{FCE2FDE9-CA80-4E4C-B672-41748FC1CB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26" y="1829808"/>
            <a:ext cx="829798" cy="865178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="" xmlns:a16="http://schemas.microsoft.com/office/drawing/2014/main" id="{6E26CB59-080F-496F-AD6B-6741FF4347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853" y="4449544"/>
            <a:ext cx="1403602" cy="819553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D79EB1EE-C4DB-4CDD-A6DA-CC8A467A963F}"/>
              </a:ext>
            </a:extLst>
          </p:cNvPr>
          <p:cNvGrpSpPr/>
          <p:nvPr/>
        </p:nvGrpSpPr>
        <p:grpSpPr>
          <a:xfrm>
            <a:off x="6528332" y="1808697"/>
            <a:ext cx="492110" cy="458186"/>
            <a:chOff x="5190222" y="1171323"/>
            <a:chExt cx="894699" cy="960702"/>
          </a:xfrm>
        </p:grpSpPr>
        <p:pic>
          <p:nvPicPr>
            <p:cNvPr id="15" name="Picture 3">
              <a:extLst>
                <a:ext uri="{FF2B5EF4-FFF2-40B4-BE49-F238E27FC236}">
                  <a16:creationId xmlns="" xmlns:a16="http://schemas.microsoft.com/office/drawing/2014/main" id="{258AC8B3-22B5-4857-9599-88ADC97E8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222" y="1171323"/>
              <a:ext cx="894699" cy="960702"/>
            </a:xfrm>
            <a:prstGeom prst="rect">
              <a:avLst/>
            </a:prstGeom>
          </p:spPr>
        </p:pic>
        <p:pic>
          <p:nvPicPr>
            <p:cNvPr id="16" name="Picture 49">
              <a:extLst>
                <a:ext uri="{FF2B5EF4-FFF2-40B4-BE49-F238E27FC236}">
                  <a16:creationId xmlns="" xmlns:a16="http://schemas.microsoft.com/office/drawing/2014/main" id="{91C0C33C-CCEE-48EA-87F0-01C7B310E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131" y="1651674"/>
              <a:ext cx="258017" cy="420879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CB8AA69F-3E45-42B2-9337-825BB76412E8}"/>
              </a:ext>
            </a:extLst>
          </p:cNvPr>
          <p:cNvGrpSpPr/>
          <p:nvPr/>
        </p:nvGrpSpPr>
        <p:grpSpPr>
          <a:xfrm>
            <a:off x="6541395" y="2312469"/>
            <a:ext cx="492110" cy="465239"/>
            <a:chOff x="6927543" y="1222744"/>
            <a:chExt cx="894699" cy="960702"/>
          </a:xfrm>
        </p:grpSpPr>
        <p:pic>
          <p:nvPicPr>
            <p:cNvPr id="18" name="Picture 3">
              <a:extLst>
                <a:ext uri="{FF2B5EF4-FFF2-40B4-BE49-F238E27FC236}">
                  <a16:creationId xmlns="" xmlns:a16="http://schemas.microsoft.com/office/drawing/2014/main" id="{ADC1AD25-C723-40E6-A74D-061C62590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543" y="1222744"/>
              <a:ext cx="894699" cy="960702"/>
            </a:xfrm>
            <a:prstGeom prst="rect">
              <a:avLst/>
            </a:prstGeom>
          </p:spPr>
        </p:pic>
        <p:pic>
          <p:nvPicPr>
            <p:cNvPr id="19" name="Picture 53">
              <a:extLst>
                <a:ext uri="{FF2B5EF4-FFF2-40B4-BE49-F238E27FC236}">
                  <a16:creationId xmlns="" xmlns:a16="http://schemas.microsoft.com/office/drawing/2014/main" id="{E3138C50-E996-4DAB-889A-33AAA023B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0525" y="1695406"/>
              <a:ext cx="258017" cy="420879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08049298-8B6C-483C-B1BB-17CAAA39C689}"/>
              </a:ext>
            </a:extLst>
          </p:cNvPr>
          <p:cNvSpPr txBox="1"/>
          <p:nvPr/>
        </p:nvSpPr>
        <p:spPr>
          <a:xfrm>
            <a:off x="7537426" y="5229492"/>
            <a:ext cx="1292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CSI_SC</a:t>
            </a:r>
            <a:r>
              <a:rPr lang="zh-CN" altLang="en-US" sz="1200" dirty="0" smtClean="0"/>
              <a:t>数据</a:t>
            </a:r>
            <a:r>
              <a:rPr lang="zh-CN" altLang="en-US" sz="1200" dirty="0"/>
              <a:t>方舟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77768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云灾备方案概览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437227" y="5563815"/>
            <a:ext cx="15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本地环境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15593" y="2624446"/>
            <a:ext cx="3235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从本地容灾到云（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D2D2C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Segoe UI Symbol"/>
              <a:ea typeface="华文细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容灾到云端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Streamer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服务器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Segoe UI Symbol"/>
              <a:ea typeface="华文细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容灾到云存储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15593" y="4093369"/>
            <a:ext cx="3330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从云容灾到云（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C2C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Segoe UI Symbol"/>
              <a:ea typeface="华文细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容灾到其他云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Segoe UI Symbol"/>
              <a:ea typeface="华文细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容灾到不同区的云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10630" y="1596611"/>
            <a:ext cx="337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从云容灾到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本地</a:t>
            </a:r>
            <a:r>
              <a:rPr lang="zh-CN" altLang="en-US" b="1" noProof="0" dirty="0" smtClean="0">
                <a:solidFill>
                  <a:srgbClr val="292934"/>
                </a:solidFill>
                <a:latin typeface="Segoe UI Symbol"/>
                <a:ea typeface="华文细黑"/>
              </a:rPr>
              <a:t>（</a:t>
            </a:r>
            <a:r>
              <a:rPr lang="en-US" altLang="zh-CN" b="1" dirty="0" smtClean="0">
                <a:solidFill>
                  <a:srgbClr val="292934"/>
                </a:solidFill>
                <a:latin typeface="Segoe UI Symbol"/>
                <a:ea typeface="华文细黑"/>
              </a:rPr>
              <a:t>C2D</a:t>
            </a:r>
            <a:r>
              <a:rPr lang="zh-CN" altLang="en-US" b="1" dirty="0">
                <a:solidFill>
                  <a:srgbClr val="292934"/>
                </a:solidFill>
                <a:latin typeface="Segoe UI Symbol"/>
                <a:ea typeface="华文细黑"/>
              </a:rPr>
              <a:t>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Segoe UI Symbol"/>
              <a:ea typeface="华文细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Segoe UI Symbol"/>
              <a:ea typeface="华文细黑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493039" y="4154607"/>
            <a:ext cx="3295650" cy="1312803"/>
            <a:chOff x="7045910" y="4580569"/>
            <a:chExt cx="3295650" cy="1312803"/>
          </a:xfrm>
        </p:grpSpPr>
        <p:sp>
          <p:nvSpPr>
            <p:cNvPr id="9" name="矩形 8"/>
            <p:cNvSpPr/>
            <p:nvPr/>
          </p:nvSpPr>
          <p:spPr>
            <a:xfrm>
              <a:off x="7045910" y="4590094"/>
              <a:ext cx="3295650" cy="1303278"/>
            </a:xfrm>
            <a:prstGeom prst="rect">
              <a:avLst/>
            </a:prstGeom>
            <a:noFill/>
            <a:ln w="12700">
              <a:solidFill>
                <a:srgbClr val="A2C6F7"/>
              </a:solidFill>
              <a:prstDash val="lgDashDot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8468879" y="4580569"/>
              <a:ext cx="0" cy="130327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4" descr="ICON_Datacenter_1_R2_Q3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9338" y="4829175"/>
              <a:ext cx="456511" cy="87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 descr="ICON_Datacenter_1_R2_Q3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3449" y="4827687"/>
              <a:ext cx="456511" cy="87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" descr="ICON_Datacenter_1_R2_Q3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7788" y="4835652"/>
              <a:ext cx="456511" cy="87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6404" y="4955918"/>
              <a:ext cx="1091958" cy="724085"/>
            </a:xfrm>
            <a:prstGeom prst="rect">
              <a:avLst/>
            </a:prstGeom>
          </p:spPr>
        </p:pic>
        <p:grpSp>
          <p:nvGrpSpPr>
            <p:cNvPr id="15" name="组 64"/>
            <p:cNvGrpSpPr/>
            <p:nvPr/>
          </p:nvGrpSpPr>
          <p:grpSpPr>
            <a:xfrm>
              <a:off x="7410516" y="4700597"/>
              <a:ext cx="685145" cy="652866"/>
              <a:chOff x="5210451" y="4575803"/>
              <a:chExt cx="527025" cy="502195"/>
            </a:xfrm>
          </p:grpSpPr>
          <p:pic>
            <p:nvPicPr>
              <p:cNvPr id="16" name="Picture 11"/>
              <p:cNvPicPr>
                <a:picLocks noChangeAspect="1"/>
              </p:cNvPicPr>
              <p:nvPr/>
            </p:nvPicPr>
            <p:blipFill>
              <a:blip r:embed="rId4" cstate="print">
                <a:alphaModFix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7941" y="4575803"/>
                <a:ext cx="277957" cy="364063"/>
              </a:xfrm>
              <a:prstGeom prst="rect">
                <a:avLst/>
              </a:prstGeom>
              <a:effectLst>
                <a:outerShdw blurRad="50800" dist="38100" dir="18900000" algn="bl" rotWithShape="0">
                  <a:prstClr val="black">
                    <a:alpha val="30000"/>
                  </a:prstClr>
                </a:outerShdw>
              </a:effectLst>
              <a:scene3d>
                <a:camera prst="orthographicFront">
                  <a:rot lat="1500000" lon="3000000" rev="0"/>
                </a:camera>
                <a:lightRig rig="threePt" dir="t"/>
              </a:scene3d>
            </p:spPr>
          </p:pic>
          <p:pic>
            <p:nvPicPr>
              <p:cNvPr id="17" name="Picture 11"/>
              <p:cNvPicPr>
                <a:picLocks noChangeAspect="1"/>
              </p:cNvPicPr>
              <p:nvPr/>
            </p:nvPicPr>
            <p:blipFill>
              <a:blip r:embed="rId4" cstate="print">
                <a:alphaModFix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8777" y="4609459"/>
                <a:ext cx="277957" cy="364063"/>
              </a:xfrm>
              <a:prstGeom prst="rect">
                <a:avLst/>
              </a:prstGeom>
              <a:effectLst>
                <a:outerShdw blurRad="50800" dist="38100" dir="18900000" algn="bl" rotWithShape="0">
                  <a:prstClr val="black">
                    <a:alpha val="30000"/>
                  </a:prstClr>
                </a:outerShdw>
              </a:effectLst>
              <a:scene3d>
                <a:camera prst="orthographicFront">
                  <a:rot lat="1500000" lon="3000000" rev="0"/>
                </a:camera>
                <a:lightRig rig="threePt" dir="t"/>
              </a:scene3d>
            </p:spPr>
          </p:pic>
          <p:pic>
            <p:nvPicPr>
              <p:cNvPr id="18" name="Picture 11"/>
              <p:cNvPicPr>
                <a:picLocks noChangeAspect="1"/>
              </p:cNvPicPr>
              <p:nvPr/>
            </p:nvPicPr>
            <p:blipFill>
              <a:blip r:embed="rId4" cstate="print">
                <a:alphaModFix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9614" y="4643115"/>
                <a:ext cx="277957" cy="364063"/>
              </a:xfrm>
              <a:prstGeom prst="rect">
                <a:avLst/>
              </a:prstGeom>
              <a:effectLst>
                <a:outerShdw blurRad="50800" dist="38100" dir="18900000" algn="bl" rotWithShape="0">
                  <a:prstClr val="black">
                    <a:alpha val="30000"/>
                  </a:prstClr>
                </a:outerShdw>
              </a:effectLst>
              <a:scene3d>
                <a:camera prst="orthographicFront">
                  <a:rot lat="1500000" lon="3000000" rev="0"/>
                </a:camera>
                <a:lightRig rig="threePt" dir="t"/>
              </a:scene3d>
            </p:spPr>
          </p:pic>
          <p:pic>
            <p:nvPicPr>
              <p:cNvPr id="19" name="Picture 11"/>
              <p:cNvPicPr>
                <a:picLocks noChangeAspect="1"/>
              </p:cNvPicPr>
              <p:nvPr/>
            </p:nvPicPr>
            <p:blipFill>
              <a:blip r:embed="rId4" cstate="print">
                <a:alphaModFix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0451" y="4676772"/>
                <a:ext cx="277957" cy="364063"/>
              </a:xfrm>
              <a:prstGeom prst="rect">
                <a:avLst/>
              </a:prstGeom>
              <a:effectLst>
                <a:outerShdw blurRad="50800" dist="38100" dir="18900000" algn="bl" rotWithShape="0">
                  <a:prstClr val="black">
                    <a:alpha val="30000"/>
                  </a:prstClr>
                </a:outerShdw>
              </a:effectLst>
              <a:scene3d>
                <a:camera prst="orthographicFront">
                  <a:rot lat="1500000" lon="3000000" rev="0"/>
                </a:camera>
                <a:lightRig rig="threePt" dir="t"/>
              </a:scene3d>
            </p:spPr>
          </p:pic>
          <p:pic>
            <p:nvPicPr>
              <p:cNvPr id="20" name="Picture 23" descr="ICON_Lock_Q308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5155" y="4768957"/>
                <a:ext cx="172321" cy="3090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1" name="右箭头 20"/>
          <p:cNvSpPr/>
          <p:nvPr/>
        </p:nvSpPr>
        <p:spPr>
          <a:xfrm rot="1800000">
            <a:off x="6051540" y="3796140"/>
            <a:ext cx="1114281" cy="223782"/>
          </a:xfrm>
          <a:prstGeom prst="rightArrow">
            <a:avLst>
              <a:gd name="adj1" fmla="val 62308"/>
              <a:gd name="adj2" fmla="val 62550"/>
            </a:avLst>
          </a:prstGeom>
          <a:noFill/>
          <a:ln w="12700" cmpd="sng">
            <a:gradFill flip="none" rotWithShape="1">
              <a:gsLst>
                <a:gs pos="39000">
                  <a:srgbClr val="ACACAC"/>
                </a:gs>
                <a:gs pos="0">
                  <a:schemeClr val="bg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74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72000" tIns="46800" rIns="72000" bIns="4680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00" b="0" i="0" u="none" strike="noStrike" kern="1200" cap="none" spc="0" normalizeH="0" baseline="0" noProof="0">
              <a:ln>
                <a:noFill/>
              </a:ln>
              <a:solidFill>
                <a:srgbClr val="CB2B3A">
                  <a:lumMod val="60000"/>
                  <a:lumOff val="4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2" name="右箭头 21"/>
          <p:cNvSpPr/>
          <p:nvPr/>
        </p:nvSpPr>
        <p:spPr>
          <a:xfrm rot="-9000000">
            <a:off x="6570247" y="3751615"/>
            <a:ext cx="1114281" cy="223782"/>
          </a:xfrm>
          <a:prstGeom prst="rightArrow">
            <a:avLst>
              <a:gd name="adj1" fmla="val 62308"/>
              <a:gd name="adj2" fmla="val 62550"/>
            </a:avLst>
          </a:prstGeom>
          <a:noFill/>
          <a:ln w="12700" cmpd="sng">
            <a:gradFill flip="none" rotWithShape="1">
              <a:gsLst>
                <a:gs pos="39000">
                  <a:srgbClr val="ACACAC"/>
                </a:gs>
                <a:gs pos="0">
                  <a:schemeClr val="bg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74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72000" tIns="46800" rIns="72000" bIns="4680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00" b="0" i="0" u="none" strike="noStrike" kern="1200" cap="none" spc="0" normalizeH="0" baseline="0" noProof="0">
              <a:ln>
                <a:noFill/>
              </a:ln>
              <a:solidFill>
                <a:srgbClr val="CB2B3A">
                  <a:lumMod val="60000"/>
                  <a:lumOff val="4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661432" y="1484784"/>
            <a:ext cx="3153710" cy="2640028"/>
            <a:chOff x="5214303" y="1910746"/>
            <a:chExt cx="3153710" cy="2640028"/>
          </a:xfrm>
        </p:grpSpPr>
        <p:sp>
          <p:nvSpPr>
            <p:cNvPr id="24" name="文本框 23"/>
            <p:cNvSpPr txBox="1"/>
            <p:nvPr/>
          </p:nvSpPr>
          <p:spPr>
            <a:xfrm>
              <a:off x="6255863" y="3943838"/>
              <a:ext cx="1152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Segoe UI Symbol"/>
                  <a:ea typeface="华文细黑"/>
                  <a:cs typeface="+mn-cs"/>
                </a:rPr>
                <a:t>生产云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214303" y="1910746"/>
              <a:ext cx="3153710" cy="2640028"/>
              <a:chOff x="5214303" y="1910746"/>
              <a:chExt cx="3153710" cy="2640028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5214303" y="1910746"/>
                <a:ext cx="3153710" cy="2640028"/>
                <a:chOff x="4161490" y="1968544"/>
                <a:chExt cx="4761119" cy="3985619"/>
              </a:xfrm>
            </p:grpSpPr>
            <p:grpSp>
              <p:nvGrpSpPr>
                <p:cNvPr id="43" name="组合 42"/>
                <p:cNvGrpSpPr/>
                <p:nvPr/>
              </p:nvGrpSpPr>
              <p:grpSpPr>
                <a:xfrm>
                  <a:off x="4161490" y="1968544"/>
                  <a:ext cx="4761119" cy="3985619"/>
                  <a:chOff x="2976260" y="1805581"/>
                  <a:chExt cx="4761119" cy="3985619"/>
                </a:xfrm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grpSpPr>
              <p:sp>
                <p:nvSpPr>
                  <p:cNvPr id="46" name="弦形 45"/>
                  <p:cNvSpPr/>
                  <p:nvPr/>
                </p:nvSpPr>
                <p:spPr>
                  <a:xfrm rot="6811912">
                    <a:off x="3860800" y="2590800"/>
                    <a:ext cx="3200400" cy="3200400"/>
                  </a:xfrm>
                  <a:prstGeom prst="chord">
                    <a:avLst/>
                  </a:prstGeom>
                  <a:grpFill/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92934"/>
                      </a:solidFill>
                      <a:effectLst/>
                      <a:uLnTx/>
                      <a:uFillTx/>
                      <a:latin typeface="Segoe UI Symbol"/>
                      <a:ea typeface="华文细黑"/>
                      <a:cs typeface="+mn-cs"/>
                    </a:endParaRPr>
                  </a:p>
                </p:txBody>
              </p:sp>
              <p:sp>
                <p:nvSpPr>
                  <p:cNvPr id="47" name="流程图: 联系 24"/>
                  <p:cNvSpPr/>
                  <p:nvPr/>
                </p:nvSpPr>
                <p:spPr>
                  <a:xfrm>
                    <a:off x="2976260" y="2868855"/>
                    <a:ext cx="1913240" cy="1913240"/>
                  </a:xfrm>
                  <a:prstGeom prst="flowChartConnector">
                    <a:avLst/>
                  </a:prstGeom>
                  <a:grpFill/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92934"/>
                      </a:solidFill>
                      <a:effectLst/>
                      <a:uLnTx/>
                      <a:uFillTx/>
                      <a:latin typeface="Segoe UI Symbol"/>
                      <a:ea typeface="华文细黑"/>
                      <a:cs typeface="+mn-cs"/>
                    </a:endParaRPr>
                  </a:p>
                </p:txBody>
              </p:sp>
              <p:sp>
                <p:nvSpPr>
                  <p:cNvPr id="48" name="流程图: 联系 25"/>
                  <p:cNvSpPr/>
                  <p:nvPr/>
                </p:nvSpPr>
                <p:spPr>
                  <a:xfrm>
                    <a:off x="5824139" y="2919655"/>
                    <a:ext cx="1913240" cy="1913240"/>
                  </a:xfrm>
                  <a:prstGeom prst="flowChartConnector">
                    <a:avLst/>
                  </a:prstGeom>
                  <a:grpFill/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92934"/>
                      </a:solidFill>
                      <a:effectLst/>
                      <a:uLnTx/>
                      <a:uFillTx/>
                      <a:latin typeface="Segoe UI Symbol"/>
                      <a:ea typeface="华文细黑"/>
                      <a:cs typeface="+mn-cs"/>
                    </a:endParaRPr>
                  </a:p>
                </p:txBody>
              </p:sp>
              <p:sp>
                <p:nvSpPr>
                  <p:cNvPr id="49" name="流程图: 联系 26"/>
                  <p:cNvSpPr/>
                  <p:nvPr/>
                </p:nvSpPr>
                <p:spPr>
                  <a:xfrm>
                    <a:off x="4610100" y="1805581"/>
                    <a:ext cx="2192640" cy="2192640"/>
                  </a:xfrm>
                  <a:prstGeom prst="flowChartConnector">
                    <a:avLst/>
                  </a:prstGeom>
                  <a:grpFill/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92934"/>
                      </a:solidFill>
                      <a:effectLst/>
                      <a:uLnTx/>
                      <a:uFillTx/>
                      <a:latin typeface="Segoe UI Symbol"/>
                      <a:ea typeface="华文细黑"/>
                      <a:cs typeface="+mn-cs"/>
                    </a:endParaRPr>
                  </a:p>
                </p:txBody>
              </p:sp>
              <p:sp>
                <p:nvSpPr>
                  <p:cNvPr id="50" name="流程图: 联系 27"/>
                  <p:cNvSpPr/>
                  <p:nvPr/>
                </p:nvSpPr>
                <p:spPr>
                  <a:xfrm>
                    <a:off x="4010921" y="2391720"/>
                    <a:ext cx="1089425" cy="1089425"/>
                  </a:xfrm>
                  <a:prstGeom prst="flowChartConnector">
                    <a:avLst/>
                  </a:prstGeom>
                  <a:grpFill/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92934"/>
                      </a:solidFill>
                      <a:effectLst/>
                      <a:uLnTx/>
                      <a:uFillTx/>
                      <a:latin typeface="Segoe UI Symbol"/>
                      <a:ea typeface="华文细黑"/>
                      <a:cs typeface="+mn-cs"/>
                    </a:endParaRPr>
                  </a:p>
                </p:txBody>
              </p:sp>
            </p:grpSp>
            <p:sp>
              <p:nvSpPr>
                <p:cNvPr id="44" name="Freeform 37"/>
                <p:cNvSpPr/>
                <p:nvPr/>
              </p:nvSpPr>
              <p:spPr bwMode="auto">
                <a:xfrm>
                  <a:off x="6730668" y="3401018"/>
                  <a:ext cx="1491555" cy="324135"/>
                </a:xfrm>
                <a:custGeom>
                  <a:avLst/>
                  <a:gdLst>
                    <a:gd name="connsiteX0" fmla="*/ 1583448 w 1583448"/>
                    <a:gd name="connsiteY0" fmla="*/ 387586 h 387586"/>
                    <a:gd name="connsiteX1" fmla="*/ 1583448 w 1583448"/>
                    <a:gd name="connsiteY1" fmla="*/ 140191 h 387586"/>
                    <a:gd name="connsiteX2" fmla="*/ 1575200 w 1583448"/>
                    <a:gd name="connsiteY2" fmla="*/ 82465 h 387586"/>
                    <a:gd name="connsiteX3" fmla="*/ 1575200 w 1583448"/>
                    <a:gd name="connsiteY3" fmla="*/ 82465 h 387586"/>
                    <a:gd name="connsiteX4" fmla="*/ 1525718 w 1583448"/>
                    <a:gd name="connsiteY4" fmla="*/ 8246 h 387586"/>
                    <a:gd name="connsiteX5" fmla="*/ 1467988 w 1583448"/>
                    <a:gd name="connsiteY5" fmla="*/ 0 h 387586"/>
                    <a:gd name="connsiteX6" fmla="*/ 115459 w 1583448"/>
                    <a:gd name="connsiteY6" fmla="*/ 0 h 387586"/>
                    <a:gd name="connsiteX7" fmla="*/ 57729 w 1583448"/>
                    <a:gd name="connsiteY7" fmla="*/ 16493 h 387586"/>
                    <a:gd name="connsiteX8" fmla="*/ 57729 w 1583448"/>
                    <a:gd name="connsiteY8" fmla="*/ 16493 h 387586"/>
                    <a:gd name="connsiteX9" fmla="*/ 8247 w 1583448"/>
                    <a:gd name="connsiteY9" fmla="*/ 74218 h 387586"/>
                    <a:gd name="connsiteX10" fmla="*/ 8247 w 1583448"/>
                    <a:gd name="connsiteY10" fmla="*/ 74218 h 387586"/>
                    <a:gd name="connsiteX11" fmla="*/ 0 w 1583448"/>
                    <a:gd name="connsiteY11" fmla="*/ 156684 h 387586"/>
                    <a:gd name="connsiteX12" fmla="*/ 0 w 1583448"/>
                    <a:gd name="connsiteY12" fmla="*/ 156684 h 38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83448" h="387586">
                      <a:moveTo>
                        <a:pt x="1583448" y="387586"/>
                      </a:moveTo>
                      <a:lnTo>
                        <a:pt x="1583448" y="140191"/>
                      </a:lnTo>
                      <a:lnTo>
                        <a:pt x="1575200" y="82465"/>
                      </a:lnTo>
                      <a:lnTo>
                        <a:pt x="1575200" y="82465"/>
                      </a:lnTo>
                      <a:lnTo>
                        <a:pt x="1525718" y="8246"/>
                      </a:lnTo>
                      <a:lnTo>
                        <a:pt x="1467988" y="0"/>
                      </a:lnTo>
                      <a:lnTo>
                        <a:pt x="115459" y="0"/>
                      </a:lnTo>
                      <a:lnTo>
                        <a:pt x="57729" y="16493"/>
                      </a:lnTo>
                      <a:lnTo>
                        <a:pt x="57729" y="16493"/>
                      </a:lnTo>
                      <a:lnTo>
                        <a:pt x="8247" y="74218"/>
                      </a:lnTo>
                      <a:lnTo>
                        <a:pt x="8247" y="74218"/>
                      </a:lnTo>
                      <a:lnTo>
                        <a:pt x="0" y="156684"/>
                      </a:lnTo>
                      <a:lnTo>
                        <a:pt x="0" y="156684"/>
                      </a:lnTo>
                    </a:path>
                  </a:pathLst>
                </a:custGeom>
                <a:gradFill flip="none" rotWithShape="1">
                  <a:gsLst>
                    <a:gs pos="1000">
                      <a:schemeClr val="bg1">
                        <a:alpha val="19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000000" scaled="0"/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 charset="0"/>
                    <a:ea typeface="华文细黑"/>
                    <a:cs typeface="Arial" charset="0"/>
                  </a:endParaRPr>
                </a:p>
              </p:txBody>
            </p:sp>
            <p:cxnSp>
              <p:nvCxnSpPr>
                <p:cNvPr id="45" name="直接连接符 44"/>
                <p:cNvCxnSpPr/>
                <p:nvPr/>
              </p:nvCxnSpPr>
              <p:spPr>
                <a:xfrm>
                  <a:off x="6475716" y="2077227"/>
                  <a:ext cx="0" cy="2839762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67"/>
              <p:cNvGrpSpPr/>
              <p:nvPr/>
            </p:nvGrpSpPr>
            <p:grpSpPr>
              <a:xfrm>
                <a:off x="5363446" y="3288957"/>
                <a:ext cx="364800" cy="398763"/>
                <a:chOff x="6371777" y="3194304"/>
                <a:chExt cx="841250" cy="919571"/>
              </a:xfrm>
            </p:grpSpPr>
            <p:pic>
              <p:nvPicPr>
                <p:cNvPr id="40" name="Picture 6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601810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41" name="Picture 65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398057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42" name="Picture 6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194304"/>
                  <a:ext cx="841250" cy="512065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67"/>
              <p:cNvGrpSpPr/>
              <p:nvPr/>
            </p:nvGrpSpPr>
            <p:grpSpPr>
              <a:xfrm>
                <a:off x="5840605" y="3291438"/>
                <a:ext cx="364800" cy="398763"/>
                <a:chOff x="6371777" y="3194304"/>
                <a:chExt cx="841250" cy="919571"/>
              </a:xfrm>
            </p:grpSpPr>
            <p:pic>
              <p:nvPicPr>
                <p:cNvPr id="37" name="Picture 6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601810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38" name="Picture 65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398057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39" name="Picture 6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194304"/>
                  <a:ext cx="841250" cy="512065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67"/>
              <p:cNvGrpSpPr/>
              <p:nvPr/>
            </p:nvGrpSpPr>
            <p:grpSpPr>
              <a:xfrm>
                <a:off x="6309268" y="3282475"/>
                <a:ext cx="364800" cy="398763"/>
                <a:chOff x="6371777" y="3194304"/>
                <a:chExt cx="841250" cy="919571"/>
              </a:xfrm>
            </p:grpSpPr>
            <p:pic>
              <p:nvPicPr>
                <p:cNvPr id="34" name="Picture 6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601810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35" name="Picture 65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398057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36" name="Picture 6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194304"/>
                  <a:ext cx="841250" cy="512065"/>
                </a:xfrm>
                <a:prstGeom prst="rect">
                  <a:avLst/>
                </a:prstGeom>
              </p:spPr>
            </p:pic>
          </p:grpSp>
          <p:pic>
            <p:nvPicPr>
              <p:cNvPr id="30" name="Picture 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5846" y="2624187"/>
                <a:ext cx="512277" cy="548943"/>
              </a:xfrm>
              <a:prstGeom prst="rect">
                <a:avLst/>
              </a:prstGeom>
            </p:spPr>
          </p:pic>
          <p:pic>
            <p:nvPicPr>
              <p:cNvPr id="31" name="Picture 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8995" y="2606030"/>
                <a:ext cx="512277" cy="548943"/>
              </a:xfrm>
              <a:prstGeom prst="rect">
                <a:avLst/>
              </a:prstGeom>
            </p:spPr>
          </p:pic>
          <p:cxnSp>
            <p:nvCxnSpPr>
              <p:cNvPr id="32" name="直接连接符 31"/>
              <p:cNvCxnSpPr/>
              <p:nvPr/>
            </p:nvCxnSpPr>
            <p:spPr>
              <a:xfrm flipH="1">
                <a:off x="5231878" y="3146680"/>
                <a:ext cx="1532916" cy="1976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5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7638" y="2474419"/>
                <a:ext cx="1160820" cy="1210314"/>
              </a:xfrm>
              <a:prstGeom prst="rect">
                <a:avLst/>
              </a:prstGeom>
            </p:spPr>
          </p:pic>
        </p:grpSp>
      </p:grpSp>
      <p:grpSp>
        <p:nvGrpSpPr>
          <p:cNvPr id="51" name="组合 50"/>
          <p:cNvGrpSpPr/>
          <p:nvPr/>
        </p:nvGrpSpPr>
        <p:grpSpPr>
          <a:xfrm>
            <a:off x="7207399" y="1533567"/>
            <a:ext cx="4141701" cy="2640028"/>
            <a:chOff x="7760270" y="1959529"/>
            <a:chExt cx="4141701" cy="2640028"/>
          </a:xfrm>
        </p:grpSpPr>
        <p:sp>
          <p:nvSpPr>
            <p:cNvPr id="52" name="文本框 51"/>
            <p:cNvSpPr txBox="1"/>
            <p:nvPr/>
          </p:nvSpPr>
          <p:spPr>
            <a:xfrm>
              <a:off x="9970304" y="4001639"/>
              <a:ext cx="1172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Segoe UI Symbol"/>
                  <a:ea typeface="华文细黑"/>
                  <a:cs typeface="+mn-cs"/>
                </a:rPr>
                <a:t>容灾云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7760270" y="1959529"/>
              <a:ext cx="4141701" cy="2640028"/>
              <a:chOff x="7760270" y="1959529"/>
              <a:chExt cx="4141701" cy="2640028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7760270" y="1959529"/>
                <a:ext cx="4141701" cy="2640028"/>
                <a:chOff x="7107795" y="2027177"/>
                <a:chExt cx="4141701" cy="2640028"/>
              </a:xfrm>
            </p:grpSpPr>
            <p:grpSp>
              <p:nvGrpSpPr>
                <p:cNvPr id="71" name="组合 70"/>
                <p:cNvGrpSpPr/>
                <p:nvPr/>
              </p:nvGrpSpPr>
              <p:grpSpPr>
                <a:xfrm>
                  <a:off x="8095786" y="2027177"/>
                  <a:ext cx="3153710" cy="2640028"/>
                  <a:chOff x="2976260" y="1805581"/>
                  <a:chExt cx="4761119" cy="3985619"/>
                </a:xfrm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grpSpPr>
              <p:sp>
                <p:nvSpPr>
                  <p:cNvPr id="74" name="弦形 73"/>
                  <p:cNvSpPr/>
                  <p:nvPr/>
                </p:nvSpPr>
                <p:spPr>
                  <a:xfrm rot="6811912">
                    <a:off x="3860800" y="2590800"/>
                    <a:ext cx="3200400" cy="3200400"/>
                  </a:xfrm>
                  <a:prstGeom prst="chord">
                    <a:avLst/>
                  </a:prstGeom>
                  <a:grpFill/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92934"/>
                      </a:solidFill>
                      <a:effectLst/>
                      <a:uLnTx/>
                      <a:uFillTx/>
                      <a:latin typeface="Segoe UI Symbol"/>
                      <a:ea typeface="华文细黑"/>
                      <a:cs typeface="+mn-cs"/>
                    </a:endParaRPr>
                  </a:p>
                </p:txBody>
              </p:sp>
              <p:sp>
                <p:nvSpPr>
                  <p:cNvPr id="75" name="流程图: 联系 43"/>
                  <p:cNvSpPr/>
                  <p:nvPr/>
                </p:nvSpPr>
                <p:spPr>
                  <a:xfrm>
                    <a:off x="2976260" y="2868855"/>
                    <a:ext cx="1913240" cy="1913240"/>
                  </a:xfrm>
                  <a:prstGeom prst="flowChartConnector">
                    <a:avLst/>
                  </a:prstGeom>
                  <a:grpFill/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92934"/>
                      </a:solidFill>
                      <a:effectLst/>
                      <a:uLnTx/>
                      <a:uFillTx/>
                      <a:latin typeface="Segoe UI Symbol"/>
                      <a:ea typeface="华文细黑"/>
                      <a:cs typeface="+mn-cs"/>
                    </a:endParaRPr>
                  </a:p>
                </p:txBody>
              </p:sp>
              <p:sp>
                <p:nvSpPr>
                  <p:cNvPr id="76" name="流程图: 联系 44"/>
                  <p:cNvSpPr/>
                  <p:nvPr/>
                </p:nvSpPr>
                <p:spPr>
                  <a:xfrm>
                    <a:off x="5824139" y="2876516"/>
                    <a:ext cx="1913240" cy="1913240"/>
                  </a:xfrm>
                  <a:prstGeom prst="flowChartConnector">
                    <a:avLst/>
                  </a:prstGeom>
                  <a:grpFill/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92934"/>
                      </a:solidFill>
                      <a:effectLst/>
                      <a:uLnTx/>
                      <a:uFillTx/>
                      <a:latin typeface="Segoe UI Symbol"/>
                      <a:ea typeface="华文细黑"/>
                      <a:cs typeface="+mn-cs"/>
                    </a:endParaRPr>
                  </a:p>
                </p:txBody>
              </p:sp>
              <p:sp>
                <p:nvSpPr>
                  <p:cNvPr id="77" name="流程图: 联系 45"/>
                  <p:cNvSpPr/>
                  <p:nvPr/>
                </p:nvSpPr>
                <p:spPr>
                  <a:xfrm>
                    <a:off x="4610100" y="1805581"/>
                    <a:ext cx="2192640" cy="2192640"/>
                  </a:xfrm>
                  <a:prstGeom prst="flowChartConnector">
                    <a:avLst/>
                  </a:prstGeom>
                  <a:grpFill/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92934"/>
                      </a:solidFill>
                      <a:effectLst/>
                      <a:uLnTx/>
                      <a:uFillTx/>
                      <a:latin typeface="Segoe UI Symbol"/>
                      <a:ea typeface="华文细黑"/>
                      <a:cs typeface="+mn-cs"/>
                    </a:endParaRPr>
                  </a:p>
                </p:txBody>
              </p:sp>
              <p:sp>
                <p:nvSpPr>
                  <p:cNvPr id="78" name="流程图: 联系 46"/>
                  <p:cNvSpPr/>
                  <p:nvPr/>
                </p:nvSpPr>
                <p:spPr>
                  <a:xfrm>
                    <a:off x="4010921" y="2391720"/>
                    <a:ext cx="1089425" cy="1089425"/>
                  </a:xfrm>
                  <a:prstGeom prst="flowChartConnector">
                    <a:avLst/>
                  </a:prstGeom>
                  <a:grpFill/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92934"/>
                      </a:solidFill>
                      <a:effectLst/>
                      <a:uLnTx/>
                      <a:uFillTx/>
                      <a:latin typeface="Segoe UI Symbol"/>
                      <a:ea typeface="华文细黑"/>
                      <a:cs typeface="+mn-cs"/>
                    </a:endParaRPr>
                  </a:p>
                </p:txBody>
              </p:sp>
            </p:grpSp>
            <p:sp>
              <p:nvSpPr>
                <p:cNvPr id="72" name="Freeform 37"/>
                <p:cNvSpPr/>
                <p:nvPr/>
              </p:nvSpPr>
              <p:spPr bwMode="auto">
                <a:xfrm>
                  <a:off x="7107795" y="3039873"/>
                  <a:ext cx="987990" cy="214703"/>
                </a:xfrm>
                <a:custGeom>
                  <a:avLst/>
                  <a:gdLst>
                    <a:gd name="connsiteX0" fmla="*/ 1583448 w 1583448"/>
                    <a:gd name="connsiteY0" fmla="*/ 387586 h 387586"/>
                    <a:gd name="connsiteX1" fmla="*/ 1583448 w 1583448"/>
                    <a:gd name="connsiteY1" fmla="*/ 140191 h 387586"/>
                    <a:gd name="connsiteX2" fmla="*/ 1575200 w 1583448"/>
                    <a:gd name="connsiteY2" fmla="*/ 82465 h 387586"/>
                    <a:gd name="connsiteX3" fmla="*/ 1575200 w 1583448"/>
                    <a:gd name="connsiteY3" fmla="*/ 82465 h 387586"/>
                    <a:gd name="connsiteX4" fmla="*/ 1525718 w 1583448"/>
                    <a:gd name="connsiteY4" fmla="*/ 8246 h 387586"/>
                    <a:gd name="connsiteX5" fmla="*/ 1467988 w 1583448"/>
                    <a:gd name="connsiteY5" fmla="*/ 0 h 387586"/>
                    <a:gd name="connsiteX6" fmla="*/ 115459 w 1583448"/>
                    <a:gd name="connsiteY6" fmla="*/ 0 h 387586"/>
                    <a:gd name="connsiteX7" fmla="*/ 57729 w 1583448"/>
                    <a:gd name="connsiteY7" fmla="*/ 16493 h 387586"/>
                    <a:gd name="connsiteX8" fmla="*/ 57729 w 1583448"/>
                    <a:gd name="connsiteY8" fmla="*/ 16493 h 387586"/>
                    <a:gd name="connsiteX9" fmla="*/ 8247 w 1583448"/>
                    <a:gd name="connsiteY9" fmla="*/ 74218 h 387586"/>
                    <a:gd name="connsiteX10" fmla="*/ 8247 w 1583448"/>
                    <a:gd name="connsiteY10" fmla="*/ 74218 h 387586"/>
                    <a:gd name="connsiteX11" fmla="*/ 0 w 1583448"/>
                    <a:gd name="connsiteY11" fmla="*/ 156684 h 387586"/>
                    <a:gd name="connsiteX12" fmla="*/ 0 w 1583448"/>
                    <a:gd name="connsiteY12" fmla="*/ 156684 h 38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83448" h="387586">
                      <a:moveTo>
                        <a:pt x="1583448" y="387586"/>
                      </a:moveTo>
                      <a:lnTo>
                        <a:pt x="1583448" y="140191"/>
                      </a:lnTo>
                      <a:lnTo>
                        <a:pt x="1575200" y="82465"/>
                      </a:lnTo>
                      <a:lnTo>
                        <a:pt x="1575200" y="82465"/>
                      </a:lnTo>
                      <a:lnTo>
                        <a:pt x="1525718" y="8246"/>
                      </a:lnTo>
                      <a:lnTo>
                        <a:pt x="1467988" y="0"/>
                      </a:lnTo>
                      <a:lnTo>
                        <a:pt x="115459" y="0"/>
                      </a:lnTo>
                      <a:lnTo>
                        <a:pt x="57729" y="16493"/>
                      </a:lnTo>
                      <a:lnTo>
                        <a:pt x="57729" y="16493"/>
                      </a:lnTo>
                      <a:lnTo>
                        <a:pt x="8247" y="74218"/>
                      </a:lnTo>
                      <a:lnTo>
                        <a:pt x="8247" y="74218"/>
                      </a:lnTo>
                      <a:lnTo>
                        <a:pt x="0" y="156684"/>
                      </a:lnTo>
                      <a:lnTo>
                        <a:pt x="0" y="156684"/>
                      </a:lnTo>
                    </a:path>
                  </a:pathLst>
                </a:custGeom>
                <a:gradFill flip="none" rotWithShape="1">
                  <a:gsLst>
                    <a:gs pos="1000">
                      <a:schemeClr val="bg1">
                        <a:alpha val="19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000000" scaled="0"/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 charset="0"/>
                    <a:ea typeface="华文细黑"/>
                    <a:cs typeface="Arial" charset="0"/>
                  </a:endParaRPr>
                </a:p>
              </p:txBody>
            </p:sp>
            <p:cxnSp>
              <p:nvCxnSpPr>
                <p:cNvPr id="73" name="直接连接符 72"/>
                <p:cNvCxnSpPr/>
                <p:nvPr/>
              </p:nvCxnSpPr>
              <p:spPr>
                <a:xfrm>
                  <a:off x="9731324" y="2040535"/>
                  <a:ext cx="0" cy="1881026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5" name="直接连接符 54"/>
              <p:cNvCxnSpPr/>
              <p:nvPr/>
            </p:nvCxnSpPr>
            <p:spPr>
              <a:xfrm flipH="1">
                <a:off x="10367696" y="3185290"/>
                <a:ext cx="1532916" cy="1976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67"/>
              <p:cNvGrpSpPr/>
              <p:nvPr/>
            </p:nvGrpSpPr>
            <p:grpSpPr>
              <a:xfrm>
                <a:off x="10488944" y="3289545"/>
                <a:ext cx="364800" cy="398763"/>
                <a:chOff x="6371777" y="3194304"/>
                <a:chExt cx="841250" cy="919571"/>
              </a:xfrm>
            </p:grpSpPr>
            <p:pic>
              <p:nvPicPr>
                <p:cNvPr id="68" name="Picture 6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601810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69" name="Picture 65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398057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70" name="Picture 6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194304"/>
                  <a:ext cx="841250" cy="512065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67"/>
              <p:cNvGrpSpPr/>
              <p:nvPr/>
            </p:nvGrpSpPr>
            <p:grpSpPr>
              <a:xfrm>
                <a:off x="10966103" y="3292026"/>
                <a:ext cx="364800" cy="398763"/>
                <a:chOff x="6371777" y="3194304"/>
                <a:chExt cx="841250" cy="919571"/>
              </a:xfrm>
            </p:grpSpPr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601810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398057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194304"/>
                  <a:ext cx="841250" cy="512065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67"/>
              <p:cNvGrpSpPr/>
              <p:nvPr/>
            </p:nvGrpSpPr>
            <p:grpSpPr>
              <a:xfrm>
                <a:off x="11434766" y="3283063"/>
                <a:ext cx="364800" cy="398763"/>
                <a:chOff x="6371777" y="3194304"/>
                <a:chExt cx="841250" cy="919571"/>
              </a:xfrm>
            </p:grpSpPr>
            <p:pic>
              <p:nvPicPr>
                <p:cNvPr id="62" name="Picture 6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601810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63" name="Picture 65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398057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64" name="Picture 6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194304"/>
                  <a:ext cx="841250" cy="512065"/>
                </a:xfrm>
                <a:prstGeom prst="rect">
                  <a:avLst/>
                </a:prstGeom>
              </p:spPr>
            </p:pic>
          </p:grpSp>
          <p:pic>
            <p:nvPicPr>
              <p:cNvPr id="59" name="Picture 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33115" y="2624775"/>
                <a:ext cx="512277" cy="548943"/>
              </a:xfrm>
              <a:prstGeom prst="rect">
                <a:avLst/>
              </a:prstGeom>
            </p:spPr>
          </p:pic>
          <p:pic>
            <p:nvPicPr>
              <p:cNvPr id="60" name="Picture 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96264" y="2606618"/>
                <a:ext cx="512277" cy="548943"/>
              </a:xfrm>
              <a:prstGeom prst="rect">
                <a:avLst/>
              </a:prstGeom>
            </p:spPr>
          </p:pic>
          <p:pic>
            <p:nvPicPr>
              <p:cNvPr id="61" name="Picture 5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8123" y="2580133"/>
                <a:ext cx="1160820" cy="1210314"/>
              </a:xfrm>
              <a:prstGeom prst="rect">
                <a:avLst/>
              </a:prstGeom>
            </p:spPr>
          </p:pic>
        </p:grpSp>
      </p:grpSp>
      <p:sp>
        <p:nvSpPr>
          <p:cNvPr id="79" name="右箭头 78"/>
          <p:cNvSpPr/>
          <p:nvPr/>
        </p:nvSpPr>
        <p:spPr>
          <a:xfrm>
            <a:off x="7158587" y="2608252"/>
            <a:ext cx="1255764" cy="252196"/>
          </a:xfrm>
          <a:prstGeom prst="rightArrow">
            <a:avLst>
              <a:gd name="adj1" fmla="val 62308"/>
              <a:gd name="adj2" fmla="val 62550"/>
            </a:avLst>
          </a:prstGeom>
          <a:noFill/>
          <a:ln w="12700" cmpd="sng">
            <a:gradFill flip="none" rotWithShape="1">
              <a:gsLst>
                <a:gs pos="39000">
                  <a:srgbClr val="ACACAC"/>
                </a:gs>
                <a:gs pos="0">
                  <a:schemeClr val="bg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74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72000" tIns="46800" rIns="72000" bIns="4680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00" b="0" i="0" u="none" strike="noStrike" kern="1200" cap="none" spc="0" normalizeH="0" baseline="0" noProof="0">
              <a:ln>
                <a:noFill/>
              </a:ln>
              <a:solidFill>
                <a:srgbClr val="CB2B3A">
                  <a:lumMod val="60000"/>
                  <a:lumOff val="4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04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云灾备方案</a:t>
            </a:r>
            <a:r>
              <a:rPr lang="en-US" altLang="zh-CN" dirty="0"/>
              <a:t>-</a:t>
            </a:r>
            <a:r>
              <a:rPr lang="zh-CN" altLang="en-US" dirty="0"/>
              <a:t>云上数据保护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405007" y="1916832"/>
            <a:ext cx="4761119" cy="3985619"/>
            <a:chOff x="2976260" y="1805581"/>
            <a:chExt cx="4761119" cy="3985619"/>
          </a:xfrm>
          <a:solidFill>
            <a:schemeClr val="accent3">
              <a:lumMod val="20000"/>
              <a:lumOff val="8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5" name="弦形 4"/>
            <p:cNvSpPr/>
            <p:nvPr/>
          </p:nvSpPr>
          <p:spPr>
            <a:xfrm rot="6811912">
              <a:off x="3860800" y="2590800"/>
              <a:ext cx="3200400" cy="3200400"/>
            </a:xfrm>
            <a:prstGeom prst="chord">
              <a:avLst/>
            </a:prstGeom>
            <a:grp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endParaRPr>
            </a:p>
          </p:txBody>
        </p:sp>
        <p:sp>
          <p:nvSpPr>
            <p:cNvPr id="6" name="流程图: 联系 46"/>
            <p:cNvSpPr/>
            <p:nvPr/>
          </p:nvSpPr>
          <p:spPr>
            <a:xfrm>
              <a:off x="2976260" y="2868855"/>
              <a:ext cx="1913240" cy="1913240"/>
            </a:xfrm>
            <a:prstGeom prst="flowChartConnector">
              <a:avLst/>
            </a:prstGeom>
            <a:grp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endParaRPr>
            </a:p>
          </p:txBody>
        </p:sp>
        <p:sp>
          <p:nvSpPr>
            <p:cNvPr id="7" name="流程图: 联系 47"/>
            <p:cNvSpPr/>
            <p:nvPr/>
          </p:nvSpPr>
          <p:spPr>
            <a:xfrm>
              <a:off x="5824139" y="2919655"/>
              <a:ext cx="1913240" cy="1913240"/>
            </a:xfrm>
            <a:prstGeom prst="flowChartConnector">
              <a:avLst/>
            </a:prstGeom>
            <a:grp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endParaRPr>
            </a:p>
          </p:txBody>
        </p:sp>
        <p:sp>
          <p:nvSpPr>
            <p:cNvPr id="8" name="流程图: 联系 48"/>
            <p:cNvSpPr/>
            <p:nvPr/>
          </p:nvSpPr>
          <p:spPr>
            <a:xfrm>
              <a:off x="4610100" y="1805581"/>
              <a:ext cx="2192640" cy="2192640"/>
            </a:xfrm>
            <a:prstGeom prst="flowChartConnector">
              <a:avLst/>
            </a:prstGeom>
            <a:grp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endParaRPr>
            </a:p>
          </p:txBody>
        </p:sp>
        <p:sp>
          <p:nvSpPr>
            <p:cNvPr id="9" name="流程图: 联系 49"/>
            <p:cNvSpPr/>
            <p:nvPr/>
          </p:nvSpPr>
          <p:spPr>
            <a:xfrm>
              <a:off x="4010921" y="2391720"/>
              <a:ext cx="1089425" cy="1089425"/>
            </a:xfrm>
            <a:prstGeom prst="flowChartConnector">
              <a:avLst/>
            </a:prstGeom>
            <a:grp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7785567" y="2045261"/>
            <a:ext cx="0" cy="283976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332665" y="3163361"/>
            <a:ext cx="921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实时保护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375131" y="4112474"/>
            <a:ext cx="1120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数据恢复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78495" y="1876066"/>
            <a:ext cx="348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、将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Streamer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安装在云主机上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95432" y="2667086"/>
            <a:ext cx="380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、将需要保护的云主机装上客户端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95432" y="3458106"/>
            <a:ext cx="380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、对云主机添加备份保护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78495" y="4240880"/>
            <a:ext cx="324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、在云端支持数据恢复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98410" y="5031900"/>
            <a:ext cx="324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、支持容灾到本地机房</a:t>
            </a:r>
          </a:p>
        </p:txBody>
      </p:sp>
      <p:sp>
        <p:nvSpPr>
          <p:cNvPr id="18" name="右箭头 17"/>
          <p:cNvSpPr/>
          <p:nvPr/>
        </p:nvSpPr>
        <p:spPr>
          <a:xfrm>
            <a:off x="10287041" y="3804199"/>
            <a:ext cx="1136757" cy="19243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Segoe UI Symbol"/>
              <a:ea typeface="华文细黑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127764" y="2851265"/>
            <a:ext cx="894699" cy="960702"/>
            <a:chOff x="5190222" y="1171323"/>
            <a:chExt cx="894699" cy="960702"/>
          </a:xfrm>
        </p:grpSpPr>
        <p:pic>
          <p:nvPicPr>
            <p:cNvPr id="20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222" y="1171323"/>
              <a:ext cx="894699" cy="960702"/>
            </a:xfrm>
            <a:prstGeom prst="rect">
              <a:avLst/>
            </a:prstGeom>
          </p:spPr>
        </p:pic>
        <p:pic>
          <p:nvPicPr>
            <p:cNvPr id="21" name="Picture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131" y="1651674"/>
              <a:ext cx="258017" cy="420879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6182340" y="3811967"/>
            <a:ext cx="894699" cy="960702"/>
            <a:chOff x="6927543" y="1222744"/>
            <a:chExt cx="894699" cy="960702"/>
          </a:xfrm>
        </p:grpSpPr>
        <p:pic>
          <p:nvPicPr>
            <p:cNvPr id="2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543" y="1222744"/>
              <a:ext cx="894699" cy="960702"/>
            </a:xfrm>
            <a:prstGeom prst="rect">
              <a:avLst/>
            </a:prstGeom>
          </p:spPr>
        </p:pic>
        <p:pic>
          <p:nvPicPr>
            <p:cNvPr id="24" name="Picture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0525" y="1695406"/>
              <a:ext cx="258017" cy="420879"/>
            </a:xfrm>
            <a:prstGeom prst="rect">
              <a:avLst/>
            </a:prstGeom>
          </p:spPr>
        </p:pic>
      </p:grpSp>
      <p:sp>
        <p:nvSpPr>
          <p:cNvPr id="25" name="右箭头 24"/>
          <p:cNvSpPr/>
          <p:nvPr/>
        </p:nvSpPr>
        <p:spPr>
          <a:xfrm>
            <a:off x="7347576" y="3403288"/>
            <a:ext cx="875981" cy="229353"/>
          </a:xfrm>
          <a:prstGeom prst="rightArrow">
            <a:avLst>
              <a:gd name="adj1" fmla="val 62308"/>
              <a:gd name="adj2" fmla="val 62550"/>
            </a:avLst>
          </a:prstGeom>
          <a:noFill/>
          <a:ln w="12700" cmpd="sng">
            <a:gradFill flip="none" rotWithShape="1">
              <a:gsLst>
                <a:gs pos="39000">
                  <a:srgbClr val="ACACAC"/>
                </a:gs>
                <a:gs pos="0">
                  <a:schemeClr val="bg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74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72000" tIns="46800" rIns="72000" bIns="4680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00" b="0" i="0" u="none" strike="noStrike" kern="1200" cap="none" spc="0" normalizeH="0" baseline="0" noProof="0">
              <a:ln>
                <a:noFill/>
              </a:ln>
              <a:solidFill>
                <a:srgbClr val="CB2B3A">
                  <a:lumMod val="60000"/>
                  <a:lumOff val="4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6" name="右箭头 25"/>
          <p:cNvSpPr/>
          <p:nvPr/>
        </p:nvSpPr>
        <p:spPr>
          <a:xfrm rot="10800000">
            <a:off x="7332665" y="3837367"/>
            <a:ext cx="875981" cy="229353"/>
          </a:xfrm>
          <a:prstGeom prst="rightArrow">
            <a:avLst>
              <a:gd name="adj1" fmla="val 62308"/>
              <a:gd name="adj2" fmla="val 62550"/>
            </a:avLst>
          </a:prstGeom>
          <a:noFill/>
          <a:ln w="12700" cmpd="sng">
            <a:gradFill flip="none" rotWithShape="1">
              <a:gsLst>
                <a:gs pos="39000">
                  <a:srgbClr val="ACACAC"/>
                </a:gs>
                <a:gs pos="0">
                  <a:schemeClr val="bg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74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72000" tIns="46800" rIns="72000" bIns="4680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00" b="0" i="0" u="none" strike="noStrike" kern="1200" cap="none" spc="0" normalizeH="0" baseline="0" noProof="0">
              <a:ln>
                <a:noFill/>
              </a:ln>
              <a:solidFill>
                <a:srgbClr val="CB2B3A">
                  <a:lumMod val="60000"/>
                  <a:lumOff val="4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7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477" y="2931372"/>
            <a:ext cx="1593399" cy="166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6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云灾备方案</a:t>
            </a:r>
            <a:r>
              <a:rPr lang="en-US" altLang="zh-CN" dirty="0"/>
              <a:t>-</a:t>
            </a:r>
            <a:r>
              <a:rPr lang="zh-CN" altLang="en-US" dirty="0"/>
              <a:t>云容灾至本地</a:t>
            </a:r>
          </a:p>
        </p:txBody>
      </p:sp>
      <p:sp>
        <p:nvSpPr>
          <p:cNvPr id="4" name="矩形 3"/>
          <p:cNvSpPr/>
          <p:nvPr/>
        </p:nvSpPr>
        <p:spPr>
          <a:xfrm>
            <a:off x="1198662" y="1713834"/>
            <a:ext cx="6192688" cy="4163438"/>
          </a:xfrm>
          <a:prstGeom prst="rect">
            <a:avLst/>
          </a:prstGeom>
          <a:ln w="3175">
            <a:prstDash val="lg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Segoe UI Symbol"/>
              <a:ea typeface="华文细黑"/>
              <a:cs typeface="+mn-cs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66340" y="3573016"/>
            <a:ext cx="1060314" cy="14889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Segoe UI Symbol"/>
              <a:ea typeface="华文细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41273" y="4226528"/>
            <a:ext cx="139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本地机房</a:t>
            </a:r>
          </a:p>
        </p:txBody>
      </p:sp>
      <p:sp>
        <p:nvSpPr>
          <p:cNvPr id="7" name="矩形 6"/>
          <p:cNvSpPr/>
          <p:nvPr/>
        </p:nvSpPr>
        <p:spPr>
          <a:xfrm>
            <a:off x="4588366" y="3816638"/>
            <a:ext cx="885166" cy="483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P2V</a:t>
            </a:r>
            <a:endParaRPr kumimoji="0" lang="zh-CN" altLang="en-US" sz="2400" b="1" i="0" u="none" strike="noStrike" kern="1200" cap="none" spc="0" normalizeH="0" baseline="0" noProof="0" dirty="0">
              <a:ln w="0"/>
              <a:solidFill>
                <a:srgbClr val="FFFFFF"/>
              </a:solidFill>
              <a:effectLst/>
              <a:uLnTx/>
              <a:uFillTx/>
              <a:latin typeface="Segoe UI Symbol"/>
              <a:ea typeface="华文细黑"/>
              <a:cs typeface="+mn-cs"/>
            </a:endParaRPr>
          </a:p>
        </p:txBody>
      </p:sp>
      <p:sp>
        <p:nvSpPr>
          <p:cNvPr id="8" name="环形箭头 7"/>
          <p:cNvSpPr/>
          <p:nvPr/>
        </p:nvSpPr>
        <p:spPr>
          <a:xfrm rot="19442360" flipV="1">
            <a:off x="3033881" y="3868862"/>
            <a:ext cx="582475" cy="595858"/>
          </a:xfrm>
          <a:prstGeom prst="circularArrow">
            <a:avLst>
              <a:gd name="adj1" fmla="val 8941"/>
              <a:gd name="adj2" fmla="val 1142319"/>
              <a:gd name="adj3" fmla="val 20297438"/>
              <a:gd name="adj4" fmla="val 1663220"/>
              <a:gd name="adj5" fmla="val 13981"/>
            </a:avLst>
          </a:prstGeom>
          <a:gradFill flip="none" rotWithShape="1">
            <a:gsLst>
              <a:gs pos="300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Segoe UI Symbol"/>
              <a:ea typeface="华文细黑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69681" y="4595860"/>
            <a:ext cx="110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本地恢复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877175" y="2145653"/>
            <a:ext cx="4429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容灾到本地后支持多种恢复方式：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Segoe UI Symbol"/>
              <a:ea typeface="华文细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应急接管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Segoe UI Symbol"/>
              <a:ea typeface="华文细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恢复至虚拟机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Segoe UI Symbol"/>
              <a:ea typeface="华文细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恢复至物理机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673985" y="4096730"/>
            <a:ext cx="4037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Symbol"/>
                <a:ea typeface="华文细黑"/>
                <a:cs typeface="+mn-cs"/>
              </a:rPr>
              <a:t>为业务的快速恢复提供了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Symbol"/>
              <a:ea typeface="华文细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Symbol"/>
                <a:ea typeface="华文细黑"/>
                <a:cs typeface="+mn-cs"/>
              </a:rPr>
              <a:t>全面的保障！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877" y="3192910"/>
            <a:ext cx="1534013" cy="1017215"/>
          </a:xfrm>
          <a:prstGeom prst="rect">
            <a:avLst/>
          </a:prstGeom>
        </p:spPr>
      </p:pic>
      <p:grpSp>
        <p:nvGrpSpPr>
          <p:cNvPr id="13" name="组 64"/>
          <p:cNvGrpSpPr/>
          <p:nvPr/>
        </p:nvGrpSpPr>
        <p:grpSpPr>
          <a:xfrm>
            <a:off x="1708044" y="3081567"/>
            <a:ext cx="685145" cy="652866"/>
            <a:chOff x="5210451" y="4575803"/>
            <a:chExt cx="527025" cy="502195"/>
          </a:xfrm>
        </p:grpSpPr>
        <p:pic>
          <p:nvPicPr>
            <p:cNvPr id="14" name="Picture 11"/>
            <p:cNvPicPr>
              <a:picLocks noChangeAspect="1"/>
            </p:cNvPicPr>
            <p:nvPr/>
          </p:nvPicPr>
          <p:blipFill>
            <a:blip r:embed="rId3" cstate="print">
              <a:alphaModFix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7941" y="4575803"/>
              <a:ext cx="277957" cy="364063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1500000" lon="3000000" rev="0"/>
              </a:camera>
              <a:lightRig rig="threePt" dir="t"/>
            </a:scene3d>
          </p:spPr>
        </p:pic>
        <p:pic>
          <p:nvPicPr>
            <p:cNvPr id="15" name="Picture 11"/>
            <p:cNvPicPr>
              <a:picLocks noChangeAspect="1"/>
            </p:cNvPicPr>
            <p:nvPr/>
          </p:nvPicPr>
          <p:blipFill>
            <a:blip r:embed="rId3" cstate="print">
              <a:alphaModFix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8777" y="4609459"/>
              <a:ext cx="277957" cy="364063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1500000" lon="3000000" rev="0"/>
              </a:camera>
              <a:lightRig rig="threePt" dir="t"/>
            </a:scene3d>
          </p:spPr>
        </p:pic>
        <p:pic>
          <p:nvPicPr>
            <p:cNvPr id="16" name="Picture 11"/>
            <p:cNvPicPr>
              <a:picLocks noChangeAspect="1"/>
            </p:cNvPicPr>
            <p:nvPr/>
          </p:nvPicPr>
          <p:blipFill>
            <a:blip r:embed="rId3" cstate="print">
              <a:alphaModFix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9614" y="4643115"/>
              <a:ext cx="277957" cy="364063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1500000" lon="3000000" rev="0"/>
              </a:camera>
              <a:lightRig rig="threePt" dir="t"/>
            </a:scene3d>
          </p:spPr>
        </p:pic>
        <p:pic>
          <p:nvPicPr>
            <p:cNvPr id="17" name="Picture 11"/>
            <p:cNvPicPr>
              <a:picLocks noChangeAspect="1"/>
            </p:cNvPicPr>
            <p:nvPr/>
          </p:nvPicPr>
          <p:blipFill>
            <a:blip r:embed="rId3" cstate="print">
              <a:alphaModFix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0451" y="4676772"/>
              <a:ext cx="277957" cy="364063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1500000" lon="3000000" rev="0"/>
              </a:camera>
              <a:lightRig rig="threePt" dir="t"/>
            </a:scene3d>
          </p:spPr>
        </p:pic>
        <p:pic>
          <p:nvPicPr>
            <p:cNvPr id="18" name="Picture 23" descr="ICON_Lock_Q30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155" y="4768957"/>
              <a:ext cx="172321" cy="309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组 140"/>
          <p:cNvGrpSpPr/>
          <p:nvPr/>
        </p:nvGrpSpPr>
        <p:grpSpPr>
          <a:xfrm>
            <a:off x="4009889" y="1978887"/>
            <a:ext cx="1721663" cy="1591540"/>
            <a:chOff x="5759607" y="1030629"/>
            <a:chExt cx="1747011" cy="1614967"/>
          </a:xfrm>
        </p:grpSpPr>
        <p:sp>
          <p:nvSpPr>
            <p:cNvPr id="20" name="TextBox 54"/>
            <p:cNvSpPr txBox="1"/>
            <p:nvPr/>
          </p:nvSpPr>
          <p:spPr>
            <a:xfrm>
              <a:off x="5759607" y="2020981"/>
              <a:ext cx="1747011" cy="624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Segoe UI Light" panose="020B0502040204020203" pitchFamily="34" charset="0"/>
                  <a:ea typeface="华文细黑" panose="02010600040101010101" pitchFamily="2" charset="-122"/>
                  <a:cs typeface="Segoe UI Light" panose="020B0502040204020203" pitchFamily="34" charset="0"/>
                </a:rPr>
                <a:t>P2V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Segoe UI Light" panose="020B0502040204020203" pitchFamily="34" charset="0"/>
                  <a:ea typeface="华文细黑" panose="02010600040101010101" pitchFamily="2" charset="-122"/>
                  <a:cs typeface="Segoe UI Light" panose="020B0502040204020203" pitchFamily="34" charset="0"/>
                </a:rPr>
                <a:t>恢复到虚拟机</a:t>
              </a:r>
              <a:endPara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Light" panose="020B0502040204020203" pitchFamily="34" charset="0"/>
                <a:ea typeface="华文细黑" panose="02010600040101010101" pitchFamily="2" charset="-122"/>
                <a:cs typeface="Segoe UI Light" panose="020B0502040204020203" pitchFamily="34" charset="0"/>
              </a:endParaRPr>
            </a:p>
          </p:txBody>
        </p:sp>
        <p:grpSp>
          <p:nvGrpSpPr>
            <p:cNvPr id="21" name="组 142"/>
            <p:cNvGrpSpPr/>
            <p:nvPr/>
          </p:nvGrpSpPr>
          <p:grpSpPr>
            <a:xfrm>
              <a:off x="6172655" y="1030629"/>
              <a:ext cx="920915" cy="1022981"/>
              <a:chOff x="6172655" y="1030629"/>
              <a:chExt cx="920915" cy="1022981"/>
            </a:xfrm>
          </p:grpSpPr>
          <p:pic>
            <p:nvPicPr>
              <p:cNvPr id="22" name="Picture 3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2655" y="1400666"/>
                <a:ext cx="920915" cy="652944"/>
              </a:xfrm>
              <a:prstGeom prst="rect">
                <a:avLst/>
              </a:prstGeom>
            </p:spPr>
          </p:pic>
          <p:grpSp>
            <p:nvGrpSpPr>
              <p:cNvPr id="23" name="组 144"/>
              <p:cNvGrpSpPr/>
              <p:nvPr/>
            </p:nvGrpSpPr>
            <p:grpSpPr>
              <a:xfrm>
                <a:off x="6172655" y="1030629"/>
                <a:ext cx="919531" cy="531880"/>
                <a:chOff x="6172655" y="1030629"/>
                <a:chExt cx="919531" cy="531880"/>
              </a:xfrm>
            </p:grpSpPr>
            <p:grpSp>
              <p:nvGrpSpPr>
                <p:cNvPr id="24" name="组 145"/>
                <p:cNvGrpSpPr/>
                <p:nvPr/>
              </p:nvGrpSpPr>
              <p:grpSpPr>
                <a:xfrm>
                  <a:off x="6174038" y="1243332"/>
                  <a:ext cx="918148" cy="319177"/>
                  <a:chOff x="2184095" y="3276399"/>
                  <a:chExt cx="4603159" cy="1600203"/>
                </a:xfrm>
              </p:grpSpPr>
              <p:pic>
                <p:nvPicPr>
                  <p:cNvPr id="29" name="Picture 3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84095" y="3276399"/>
                    <a:ext cx="1490474" cy="1600203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3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40435" y="3276399"/>
                    <a:ext cx="1490474" cy="1600203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96780" y="3276399"/>
                    <a:ext cx="1490474" cy="16002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" name="组 146"/>
                <p:cNvGrpSpPr/>
                <p:nvPr/>
              </p:nvGrpSpPr>
              <p:grpSpPr>
                <a:xfrm>
                  <a:off x="6172655" y="1030629"/>
                  <a:ext cx="918148" cy="319177"/>
                  <a:chOff x="2184095" y="3276399"/>
                  <a:chExt cx="4603159" cy="1600203"/>
                </a:xfrm>
              </p:grpSpPr>
              <p:pic>
                <p:nvPicPr>
                  <p:cNvPr id="26" name="Picture 3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84095" y="3276399"/>
                    <a:ext cx="1490474" cy="1600203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3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40435" y="3276399"/>
                    <a:ext cx="1490474" cy="1600203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3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96780" y="3276399"/>
                    <a:ext cx="1490474" cy="160020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32" name="组 140"/>
          <p:cNvGrpSpPr/>
          <p:nvPr/>
        </p:nvGrpSpPr>
        <p:grpSpPr>
          <a:xfrm>
            <a:off x="5595214" y="2919879"/>
            <a:ext cx="1721663" cy="1591539"/>
            <a:chOff x="5759607" y="1030629"/>
            <a:chExt cx="1747011" cy="1614966"/>
          </a:xfrm>
        </p:grpSpPr>
        <p:sp>
          <p:nvSpPr>
            <p:cNvPr id="33" name="TextBox 54"/>
            <p:cNvSpPr txBox="1"/>
            <p:nvPr/>
          </p:nvSpPr>
          <p:spPr>
            <a:xfrm>
              <a:off x="5759607" y="2020981"/>
              <a:ext cx="1747011" cy="624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Segoe UI Light" panose="020B0502040204020203" pitchFamily="34" charset="0"/>
                  <a:ea typeface="华文细黑" panose="02010600040101010101" pitchFamily="2" charset="-122"/>
                  <a:cs typeface="Segoe UI Light" panose="020B0502040204020203" pitchFamily="34" charset="0"/>
                </a:rPr>
                <a:t>KVM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Segoe UI Light" panose="020B0502040204020203" pitchFamily="34" charset="0"/>
                  <a:ea typeface="华文细黑" panose="02010600040101010101" pitchFamily="2" charset="-122"/>
                  <a:cs typeface="Segoe UI Light" panose="020B0502040204020203" pitchFamily="34" charset="0"/>
                </a:rPr>
                <a:t>应急接管</a:t>
              </a:r>
              <a:endPara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Light" panose="020B0502040204020203" pitchFamily="34" charset="0"/>
                <a:ea typeface="华文细黑" panose="02010600040101010101" pitchFamily="2" charset="-122"/>
                <a:cs typeface="Segoe UI Light" panose="020B0502040204020203" pitchFamily="34" charset="0"/>
              </a:endParaRPr>
            </a:p>
          </p:txBody>
        </p:sp>
        <p:grpSp>
          <p:nvGrpSpPr>
            <p:cNvPr id="34" name="组 142"/>
            <p:cNvGrpSpPr/>
            <p:nvPr/>
          </p:nvGrpSpPr>
          <p:grpSpPr>
            <a:xfrm>
              <a:off x="6172655" y="1030629"/>
              <a:ext cx="920915" cy="1001652"/>
              <a:chOff x="6172655" y="1030629"/>
              <a:chExt cx="920915" cy="1001652"/>
            </a:xfrm>
          </p:grpSpPr>
          <p:pic>
            <p:nvPicPr>
              <p:cNvPr id="35" name="Picture 3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2655" y="1421994"/>
                <a:ext cx="920915" cy="610287"/>
              </a:xfrm>
              <a:prstGeom prst="rect">
                <a:avLst/>
              </a:prstGeom>
            </p:spPr>
          </p:pic>
          <p:grpSp>
            <p:nvGrpSpPr>
              <p:cNvPr id="36" name="组 144"/>
              <p:cNvGrpSpPr/>
              <p:nvPr/>
            </p:nvGrpSpPr>
            <p:grpSpPr>
              <a:xfrm>
                <a:off x="6172676" y="1030629"/>
                <a:ext cx="919490" cy="531880"/>
                <a:chOff x="6172676" y="1030629"/>
                <a:chExt cx="919490" cy="531880"/>
              </a:xfrm>
            </p:grpSpPr>
            <p:grpSp>
              <p:nvGrpSpPr>
                <p:cNvPr id="37" name="组 145"/>
                <p:cNvGrpSpPr/>
                <p:nvPr/>
              </p:nvGrpSpPr>
              <p:grpSpPr>
                <a:xfrm>
                  <a:off x="6174059" y="1243332"/>
                  <a:ext cx="918107" cy="319177"/>
                  <a:chOff x="2184197" y="3276399"/>
                  <a:chExt cx="4602950" cy="1600203"/>
                </a:xfrm>
              </p:grpSpPr>
              <p:pic>
                <p:nvPicPr>
                  <p:cNvPr id="42" name="Picture 3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84197" y="3276399"/>
                    <a:ext cx="1490266" cy="1600203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3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40537" y="3276399"/>
                    <a:ext cx="1490265" cy="1600203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3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96882" y="3276399"/>
                    <a:ext cx="1490265" cy="16002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组 146"/>
                <p:cNvGrpSpPr/>
                <p:nvPr/>
              </p:nvGrpSpPr>
              <p:grpSpPr>
                <a:xfrm>
                  <a:off x="6172676" y="1030629"/>
                  <a:ext cx="918107" cy="319177"/>
                  <a:chOff x="2184197" y="3276399"/>
                  <a:chExt cx="4602950" cy="1600203"/>
                </a:xfrm>
              </p:grpSpPr>
              <p:pic>
                <p:nvPicPr>
                  <p:cNvPr id="39" name="Picture 3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84197" y="3276399"/>
                    <a:ext cx="1490266" cy="1600203"/>
                  </a:xfrm>
                  <a:prstGeom prst="rect">
                    <a:avLst/>
                  </a:prstGeom>
                </p:spPr>
              </p:pic>
              <p:pic>
                <p:nvPicPr>
                  <p:cNvPr id="40" name="Picture 3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40537" y="3276399"/>
                    <a:ext cx="1490265" cy="1600203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3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96882" y="3276399"/>
                    <a:ext cx="1490265" cy="160020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45" name="组 23"/>
          <p:cNvGrpSpPr/>
          <p:nvPr/>
        </p:nvGrpSpPr>
        <p:grpSpPr>
          <a:xfrm>
            <a:off x="4016784" y="3910719"/>
            <a:ext cx="1721663" cy="1574783"/>
            <a:chOff x="7590816" y="3949267"/>
            <a:chExt cx="1721663" cy="1574783"/>
          </a:xfrm>
        </p:grpSpPr>
        <p:pic>
          <p:nvPicPr>
            <p:cNvPr id="46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7871" y="4304216"/>
              <a:ext cx="907553" cy="643471"/>
            </a:xfrm>
            <a:prstGeom prst="rect">
              <a:avLst/>
            </a:prstGeom>
          </p:spPr>
        </p:pic>
        <p:sp>
          <p:nvSpPr>
            <p:cNvPr id="47" name="TextBox 54"/>
            <p:cNvSpPr txBox="1"/>
            <p:nvPr/>
          </p:nvSpPr>
          <p:spPr>
            <a:xfrm>
              <a:off x="7590816" y="4908497"/>
              <a:ext cx="172166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Segoe UI Light" panose="020B0502040204020203" pitchFamily="34" charset="0"/>
                  <a:ea typeface="华文细黑" panose="02010600040101010101" pitchFamily="2" charset="-122"/>
                  <a:cs typeface="Segoe UI Light" panose="020B0502040204020203" pitchFamily="34" charset="0"/>
                </a:rPr>
                <a:t>IBRS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Segoe UI Light" panose="020B0502040204020203" pitchFamily="34" charset="0"/>
                  <a:ea typeface="华文细黑" panose="02010600040101010101" pitchFamily="2" charset="-122"/>
                  <a:cs typeface="Segoe UI Light" panose="020B0502040204020203" pitchFamily="34" charset="0"/>
                </a:rPr>
                <a:t>恢复到物理机</a:t>
              </a:r>
              <a:endPara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Light" panose="020B0502040204020203" pitchFamily="34" charset="0"/>
                <a:ea typeface="华文细黑" panose="02010600040101010101" pitchFamily="2" charset="-122"/>
                <a:cs typeface="Segoe UI Light" panose="020B0502040204020203" pitchFamily="34" charset="0"/>
              </a:endParaRPr>
            </a:p>
          </p:txBody>
        </p:sp>
        <p:grpSp>
          <p:nvGrpSpPr>
            <p:cNvPr id="48" name="组 64"/>
            <p:cNvGrpSpPr/>
            <p:nvPr/>
          </p:nvGrpSpPr>
          <p:grpSpPr>
            <a:xfrm>
              <a:off x="8191790" y="3949267"/>
              <a:ext cx="578418" cy="566906"/>
              <a:chOff x="5210451" y="4575800"/>
              <a:chExt cx="474479" cy="465035"/>
            </a:xfrm>
          </p:grpSpPr>
          <p:pic>
            <p:nvPicPr>
              <p:cNvPr id="49" name="Picture 11"/>
              <p:cNvPicPr>
                <a:picLocks noChangeAspect="1"/>
              </p:cNvPicPr>
              <p:nvPr/>
            </p:nvPicPr>
            <p:blipFill>
              <a:blip r:embed="rId9" cstate="print">
                <a:alphaModFix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6973" y="4575800"/>
                <a:ext cx="277957" cy="364063"/>
              </a:xfrm>
              <a:prstGeom prst="rect">
                <a:avLst/>
              </a:prstGeom>
              <a:effectLst>
                <a:outerShdw blurRad="50800" dist="38100" dir="18900000" algn="bl" rotWithShape="0">
                  <a:prstClr val="black">
                    <a:alpha val="30000"/>
                  </a:prstClr>
                </a:outerShdw>
              </a:effectLst>
              <a:scene3d>
                <a:camera prst="orthographicFront">
                  <a:rot lat="1500000" lon="3000000" rev="0"/>
                </a:camera>
                <a:lightRig rig="threePt" dir="t"/>
              </a:scene3d>
            </p:spPr>
          </p:pic>
          <p:pic>
            <p:nvPicPr>
              <p:cNvPr id="50" name="Picture 11"/>
              <p:cNvPicPr>
                <a:picLocks noChangeAspect="1"/>
              </p:cNvPicPr>
              <p:nvPr/>
            </p:nvPicPr>
            <p:blipFill>
              <a:blip r:embed="rId9" cstate="print">
                <a:alphaModFix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8775" y="4609453"/>
                <a:ext cx="277957" cy="364063"/>
              </a:xfrm>
              <a:prstGeom prst="rect">
                <a:avLst/>
              </a:prstGeom>
              <a:effectLst>
                <a:outerShdw blurRad="50800" dist="38100" dir="18900000" algn="bl" rotWithShape="0">
                  <a:prstClr val="black">
                    <a:alpha val="30000"/>
                  </a:prstClr>
                </a:outerShdw>
              </a:effectLst>
              <a:scene3d>
                <a:camera prst="orthographicFront">
                  <a:rot lat="1500000" lon="3000000" rev="0"/>
                </a:camera>
                <a:lightRig rig="threePt" dir="t"/>
              </a:scene3d>
            </p:spPr>
          </p:pic>
          <p:pic>
            <p:nvPicPr>
              <p:cNvPr id="51" name="Picture 11"/>
              <p:cNvPicPr>
                <a:picLocks noChangeAspect="1"/>
              </p:cNvPicPr>
              <p:nvPr/>
            </p:nvPicPr>
            <p:blipFill>
              <a:blip r:embed="rId9" cstate="print">
                <a:alphaModFix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9611" y="4643112"/>
                <a:ext cx="277957" cy="364063"/>
              </a:xfrm>
              <a:prstGeom prst="rect">
                <a:avLst/>
              </a:prstGeom>
              <a:effectLst>
                <a:outerShdw blurRad="50800" dist="38100" dir="18900000" algn="bl" rotWithShape="0">
                  <a:prstClr val="black">
                    <a:alpha val="30000"/>
                  </a:prstClr>
                </a:outerShdw>
              </a:effectLst>
              <a:scene3d>
                <a:camera prst="orthographicFront">
                  <a:rot lat="1500000" lon="3000000" rev="0"/>
                </a:camera>
                <a:lightRig rig="threePt" dir="t"/>
              </a:scene3d>
            </p:spPr>
          </p:pic>
          <p:pic>
            <p:nvPicPr>
              <p:cNvPr id="52" name="Picture 11"/>
              <p:cNvPicPr>
                <a:picLocks noChangeAspect="1"/>
              </p:cNvPicPr>
              <p:nvPr/>
            </p:nvPicPr>
            <p:blipFill>
              <a:blip r:embed="rId9" cstate="print">
                <a:alphaModFix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0451" y="4676772"/>
                <a:ext cx="277957" cy="364063"/>
              </a:xfrm>
              <a:prstGeom prst="rect">
                <a:avLst/>
              </a:prstGeom>
              <a:effectLst>
                <a:outerShdw blurRad="50800" dist="38100" dir="18900000" algn="bl" rotWithShape="0">
                  <a:prstClr val="black">
                    <a:alpha val="30000"/>
                  </a:prstClr>
                </a:outerShdw>
              </a:effectLst>
              <a:scene3d>
                <a:camera prst="orthographicFront">
                  <a:rot lat="1500000" lon="3000000" rev="0"/>
                </a:camera>
                <a:lightRig rig="threePt" dir="t"/>
              </a:scene3d>
            </p:spPr>
          </p:pic>
        </p:grpSp>
      </p:grpSp>
      <p:sp>
        <p:nvSpPr>
          <p:cNvPr id="53" name="右箭头 52"/>
          <p:cNvSpPr/>
          <p:nvPr/>
        </p:nvSpPr>
        <p:spPr>
          <a:xfrm>
            <a:off x="2894471" y="3573681"/>
            <a:ext cx="1060314" cy="14889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Segoe UI Symbol"/>
              <a:ea typeface="华文细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54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云灾备方案</a:t>
            </a:r>
            <a:r>
              <a:rPr lang="en-US" altLang="zh-CN" dirty="0"/>
              <a:t>-</a:t>
            </a:r>
            <a:r>
              <a:rPr lang="zh-CN" altLang="en-US" dirty="0"/>
              <a:t>本地备份至云</a:t>
            </a:r>
          </a:p>
        </p:txBody>
      </p:sp>
      <p:sp>
        <p:nvSpPr>
          <p:cNvPr id="4" name="右箭头 3"/>
          <p:cNvSpPr/>
          <p:nvPr/>
        </p:nvSpPr>
        <p:spPr>
          <a:xfrm rot="16200000">
            <a:off x="2215580" y="3999023"/>
            <a:ext cx="1114281" cy="223782"/>
          </a:xfrm>
          <a:prstGeom prst="rightArrow">
            <a:avLst>
              <a:gd name="adj1" fmla="val 62308"/>
              <a:gd name="adj2" fmla="val 62550"/>
            </a:avLst>
          </a:prstGeom>
          <a:noFill/>
          <a:ln w="12700" cmpd="sng">
            <a:gradFill flip="none" rotWithShape="1">
              <a:gsLst>
                <a:gs pos="39000">
                  <a:srgbClr val="ACACAC"/>
                </a:gs>
                <a:gs pos="0">
                  <a:schemeClr val="bg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74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72000" tIns="46800" rIns="72000" bIns="4680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00" b="0" i="0" u="none" strike="noStrike" kern="1200" cap="none" spc="0" normalizeH="0" baseline="0" noProof="0">
              <a:ln>
                <a:noFill/>
              </a:ln>
              <a:solidFill>
                <a:srgbClr val="CB2B3A">
                  <a:lumMod val="60000"/>
                  <a:lumOff val="4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右箭头 4"/>
          <p:cNvSpPr/>
          <p:nvPr/>
        </p:nvSpPr>
        <p:spPr>
          <a:xfrm rot="19036939">
            <a:off x="3119178" y="3914551"/>
            <a:ext cx="1114281" cy="223782"/>
          </a:xfrm>
          <a:prstGeom prst="rightArrow">
            <a:avLst>
              <a:gd name="adj1" fmla="val 62308"/>
              <a:gd name="adj2" fmla="val 62550"/>
            </a:avLst>
          </a:prstGeom>
          <a:noFill/>
          <a:ln w="12700" cmpd="sng">
            <a:gradFill flip="none" rotWithShape="1">
              <a:gsLst>
                <a:gs pos="39000">
                  <a:srgbClr val="ACACAC"/>
                </a:gs>
                <a:gs pos="0">
                  <a:schemeClr val="bg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74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prstDash val="solid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72000" tIns="46800" rIns="72000" bIns="4680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00" b="0" i="0" u="none" strike="noStrike" kern="1200" cap="none" spc="0" normalizeH="0" baseline="0" noProof="0">
              <a:ln>
                <a:noFill/>
              </a:ln>
              <a:solidFill>
                <a:srgbClr val="CB2B3A">
                  <a:lumMod val="60000"/>
                  <a:lumOff val="4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362278" y="4557634"/>
            <a:ext cx="4001436" cy="1473096"/>
            <a:chOff x="1014046" y="5064622"/>
            <a:chExt cx="4001436" cy="1473096"/>
          </a:xfrm>
        </p:grpSpPr>
        <p:sp>
          <p:nvSpPr>
            <p:cNvPr id="7" name="矩形 6"/>
            <p:cNvSpPr/>
            <p:nvPr/>
          </p:nvSpPr>
          <p:spPr>
            <a:xfrm>
              <a:off x="1719832" y="5129869"/>
              <a:ext cx="3295650" cy="1303278"/>
            </a:xfrm>
            <a:prstGeom prst="rect">
              <a:avLst/>
            </a:prstGeom>
            <a:noFill/>
            <a:ln w="12700">
              <a:solidFill>
                <a:srgbClr val="A2C6F7"/>
              </a:solidFill>
              <a:prstDash val="lgDashDot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3142801" y="5120344"/>
              <a:ext cx="0" cy="130327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4" descr="ICON_Datacenter_1_R2_Q3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3260" y="5368950"/>
              <a:ext cx="456511" cy="87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 descr="ICON_Datacenter_1_R2_Q3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371" y="5367462"/>
              <a:ext cx="456511" cy="87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 descr="ICON_Datacenter_1_R2_Q3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1710" y="5375427"/>
              <a:ext cx="456511" cy="87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326" y="5495693"/>
              <a:ext cx="1091958" cy="724085"/>
            </a:xfrm>
            <a:prstGeom prst="rect">
              <a:avLst/>
            </a:prstGeom>
          </p:spPr>
        </p:pic>
        <p:grpSp>
          <p:nvGrpSpPr>
            <p:cNvPr id="13" name="组 64"/>
            <p:cNvGrpSpPr/>
            <p:nvPr/>
          </p:nvGrpSpPr>
          <p:grpSpPr>
            <a:xfrm>
              <a:off x="2084438" y="5240372"/>
              <a:ext cx="685145" cy="652866"/>
              <a:chOff x="5210451" y="4575803"/>
              <a:chExt cx="527025" cy="502195"/>
            </a:xfrm>
          </p:grpSpPr>
          <p:pic>
            <p:nvPicPr>
              <p:cNvPr id="15" name="Picture 11"/>
              <p:cNvPicPr>
                <a:picLocks noChangeAspect="1"/>
              </p:cNvPicPr>
              <p:nvPr/>
            </p:nvPicPr>
            <p:blipFill>
              <a:blip r:embed="rId4" cstate="print">
                <a:alphaModFix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7941" y="4575803"/>
                <a:ext cx="277957" cy="364063"/>
              </a:xfrm>
              <a:prstGeom prst="rect">
                <a:avLst/>
              </a:prstGeom>
              <a:effectLst>
                <a:outerShdw blurRad="50800" dist="38100" dir="18900000" algn="bl" rotWithShape="0">
                  <a:prstClr val="black">
                    <a:alpha val="30000"/>
                  </a:prstClr>
                </a:outerShdw>
              </a:effectLst>
              <a:scene3d>
                <a:camera prst="orthographicFront">
                  <a:rot lat="1500000" lon="3000000" rev="0"/>
                </a:camera>
                <a:lightRig rig="threePt" dir="t"/>
              </a:scene3d>
            </p:spPr>
          </p:pic>
          <p:pic>
            <p:nvPicPr>
              <p:cNvPr id="16" name="Picture 11"/>
              <p:cNvPicPr>
                <a:picLocks noChangeAspect="1"/>
              </p:cNvPicPr>
              <p:nvPr/>
            </p:nvPicPr>
            <p:blipFill>
              <a:blip r:embed="rId4" cstate="print">
                <a:alphaModFix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8777" y="4609459"/>
                <a:ext cx="277957" cy="364063"/>
              </a:xfrm>
              <a:prstGeom prst="rect">
                <a:avLst/>
              </a:prstGeom>
              <a:effectLst>
                <a:outerShdw blurRad="50800" dist="38100" dir="18900000" algn="bl" rotWithShape="0">
                  <a:prstClr val="black">
                    <a:alpha val="30000"/>
                  </a:prstClr>
                </a:outerShdw>
              </a:effectLst>
              <a:scene3d>
                <a:camera prst="orthographicFront">
                  <a:rot lat="1500000" lon="3000000" rev="0"/>
                </a:camera>
                <a:lightRig rig="threePt" dir="t"/>
              </a:scene3d>
            </p:spPr>
          </p:pic>
          <p:pic>
            <p:nvPicPr>
              <p:cNvPr id="17" name="Picture 11"/>
              <p:cNvPicPr>
                <a:picLocks noChangeAspect="1"/>
              </p:cNvPicPr>
              <p:nvPr/>
            </p:nvPicPr>
            <p:blipFill>
              <a:blip r:embed="rId4" cstate="print">
                <a:alphaModFix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9614" y="4643115"/>
                <a:ext cx="277957" cy="364063"/>
              </a:xfrm>
              <a:prstGeom prst="rect">
                <a:avLst/>
              </a:prstGeom>
              <a:effectLst>
                <a:outerShdw blurRad="50800" dist="38100" dir="18900000" algn="bl" rotWithShape="0">
                  <a:prstClr val="black">
                    <a:alpha val="30000"/>
                  </a:prstClr>
                </a:outerShdw>
              </a:effectLst>
              <a:scene3d>
                <a:camera prst="orthographicFront">
                  <a:rot lat="1500000" lon="3000000" rev="0"/>
                </a:camera>
                <a:lightRig rig="threePt" dir="t"/>
              </a:scene3d>
            </p:spPr>
          </p:pic>
          <p:pic>
            <p:nvPicPr>
              <p:cNvPr id="18" name="Picture 11"/>
              <p:cNvPicPr>
                <a:picLocks noChangeAspect="1"/>
              </p:cNvPicPr>
              <p:nvPr/>
            </p:nvPicPr>
            <p:blipFill>
              <a:blip r:embed="rId4" cstate="print">
                <a:alphaModFix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0451" y="4676772"/>
                <a:ext cx="277957" cy="364063"/>
              </a:xfrm>
              <a:prstGeom prst="rect">
                <a:avLst/>
              </a:prstGeom>
              <a:effectLst>
                <a:outerShdw blurRad="50800" dist="38100" dir="18900000" algn="bl" rotWithShape="0">
                  <a:prstClr val="black">
                    <a:alpha val="30000"/>
                  </a:prstClr>
                </a:outerShdw>
              </a:effectLst>
              <a:scene3d>
                <a:camera prst="orthographicFront">
                  <a:rot lat="1500000" lon="3000000" rev="0"/>
                </a:camera>
                <a:lightRig rig="threePt" dir="t"/>
              </a:scene3d>
            </p:spPr>
          </p:pic>
          <p:pic>
            <p:nvPicPr>
              <p:cNvPr id="19" name="Picture 23" descr="ICON_Lock_Q308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5155" y="4768957"/>
                <a:ext cx="172321" cy="3090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" name="文本框 13"/>
            <p:cNvSpPr txBox="1"/>
            <p:nvPr/>
          </p:nvSpPr>
          <p:spPr>
            <a:xfrm>
              <a:off x="1014046" y="5064622"/>
              <a:ext cx="461665" cy="147309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Segoe UI Symbol"/>
                  <a:ea typeface="华文细黑"/>
                  <a:cs typeface="+mn-cs"/>
                </a:rPr>
                <a:t>本地环境</a:t>
              </a: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514484" y="2426637"/>
            <a:ext cx="4621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目前支持将本地数据容灾到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Streamer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云主机，并对其数据进行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恢复。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Segoe UI Symbol"/>
              <a:ea typeface="华文细黑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514484" y="4557634"/>
            <a:ext cx="454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Streamer7.0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将支持容灾到云存储，将大大降低客户容灾方案中建异地容灾中心的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费用。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Segoe UI Symbol"/>
              <a:ea typeface="华文细黑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79234" y="3641927"/>
            <a:ext cx="4199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Segoe UI Symbol"/>
                <a:ea typeface="华文细黑"/>
                <a:cs typeface="+mn-cs"/>
              </a:rPr>
              <a:t>从本地备份到云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362279" y="1488718"/>
            <a:ext cx="3929139" cy="2640028"/>
            <a:chOff x="1059312" y="1995706"/>
            <a:chExt cx="3929139" cy="2640028"/>
          </a:xfrm>
        </p:grpSpPr>
        <p:grpSp>
          <p:nvGrpSpPr>
            <p:cNvPr id="24" name="组合 23"/>
            <p:cNvGrpSpPr/>
            <p:nvPr/>
          </p:nvGrpSpPr>
          <p:grpSpPr>
            <a:xfrm>
              <a:off x="1059312" y="1995706"/>
              <a:ext cx="3929139" cy="2640028"/>
              <a:chOff x="1059312" y="1995706"/>
              <a:chExt cx="3929139" cy="2640028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1834741" y="1995706"/>
                <a:ext cx="3153710" cy="2640028"/>
                <a:chOff x="4161490" y="1968544"/>
                <a:chExt cx="4761119" cy="3985619"/>
              </a:xfrm>
            </p:grpSpPr>
            <p:grpSp>
              <p:nvGrpSpPr>
                <p:cNvPr id="42" name="组合 41"/>
                <p:cNvGrpSpPr/>
                <p:nvPr/>
              </p:nvGrpSpPr>
              <p:grpSpPr>
                <a:xfrm>
                  <a:off x="4161490" y="1968544"/>
                  <a:ext cx="4761119" cy="3985619"/>
                  <a:chOff x="2976260" y="1805581"/>
                  <a:chExt cx="4761119" cy="3985619"/>
                </a:xfrm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grpSpPr>
              <p:sp>
                <p:nvSpPr>
                  <p:cNvPr id="45" name="弦形 44"/>
                  <p:cNvSpPr/>
                  <p:nvPr/>
                </p:nvSpPr>
                <p:spPr>
                  <a:xfrm rot="6811912">
                    <a:off x="3860800" y="2590800"/>
                    <a:ext cx="3200400" cy="3200400"/>
                  </a:xfrm>
                  <a:prstGeom prst="chord">
                    <a:avLst/>
                  </a:prstGeom>
                  <a:grpFill/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92934"/>
                      </a:solidFill>
                      <a:effectLst/>
                      <a:uLnTx/>
                      <a:uFillTx/>
                      <a:latin typeface="Segoe UI Symbol"/>
                      <a:ea typeface="华文细黑"/>
                      <a:cs typeface="+mn-cs"/>
                    </a:endParaRPr>
                  </a:p>
                </p:txBody>
              </p:sp>
              <p:sp>
                <p:nvSpPr>
                  <p:cNvPr id="46" name="流程图: 联系 18"/>
                  <p:cNvSpPr/>
                  <p:nvPr/>
                </p:nvSpPr>
                <p:spPr>
                  <a:xfrm>
                    <a:off x="2976260" y="2868855"/>
                    <a:ext cx="1913240" cy="1913240"/>
                  </a:xfrm>
                  <a:prstGeom prst="flowChartConnector">
                    <a:avLst/>
                  </a:prstGeom>
                  <a:grpFill/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92934"/>
                      </a:solidFill>
                      <a:effectLst/>
                      <a:uLnTx/>
                      <a:uFillTx/>
                      <a:latin typeface="Segoe UI Symbol"/>
                      <a:ea typeface="华文细黑"/>
                      <a:cs typeface="+mn-cs"/>
                    </a:endParaRPr>
                  </a:p>
                </p:txBody>
              </p:sp>
              <p:sp>
                <p:nvSpPr>
                  <p:cNvPr id="47" name="流程图: 联系 19"/>
                  <p:cNvSpPr/>
                  <p:nvPr/>
                </p:nvSpPr>
                <p:spPr>
                  <a:xfrm>
                    <a:off x="5824139" y="2919655"/>
                    <a:ext cx="1913240" cy="1913240"/>
                  </a:xfrm>
                  <a:prstGeom prst="flowChartConnector">
                    <a:avLst/>
                  </a:prstGeom>
                  <a:grpFill/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92934"/>
                      </a:solidFill>
                      <a:effectLst/>
                      <a:uLnTx/>
                      <a:uFillTx/>
                      <a:latin typeface="Segoe UI Symbol"/>
                      <a:ea typeface="华文细黑"/>
                      <a:cs typeface="+mn-cs"/>
                    </a:endParaRPr>
                  </a:p>
                </p:txBody>
              </p:sp>
              <p:sp>
                <p:nvSpPr>
                  <p:cNvPr id="48" name="流程图: 联系 20"/>
                  <p:cNvSpPr/>
                  <p:nvPr/>
                </p:nvSpPr>
                <p:spPr>
                  <a:xfrm>
                    <a:off x="4610100" y="1805581"/>
                    <a:ext cx="2192640" cy="2192640"/>
                  </a:xfrm>
                  <a:prstGeom prst="flowChartConnector">
                    <a:avLst/>
                  </a:prstGeom>
                  <a:grpFill/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92934"/>
                      </a:solidFill>
                      <a:effectLst/>
                      <a:uLnTx/>
                      <a:uFillTx/>
                      <a:latin typeface="Segoe UI Symbol"/>
                      <a:ea typeface="华文细黑"/>
                      <a:cs typeface="+mn-cs"/>
                    </a:endParaRPr>
                  </a:p>
                </p:txBody>
              </p:sp>
              <p:sp>
                <p:nvSpPr>
                  <p:cNvPr id="49" name="流程图: 联系 21"/>
                  <p:cNvSpPr/>
                  <p:nvPr/>
                </p:nvSpPr>
                <p:spPr>
                  <a:xfrm>
                    <a:off x="4010921" y="2391720"/>
                    <a:ext cx="1089425" cy="1089425"/>
                  </a:xfrm>
                  <a:prstGeom prst="flowChartConnector">
                    <a:avLst/>
                  </a:prstGeom>
                  <a:grpFill/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92934"/>
                      </a:solidFill>
                      <a:effectLst/>
                      <a:uLnTx/>
                      <a:uFillTx/>
                      <a:latin typeface="Segoe UI Symbol"/>
                      <a:ea typeface="华文细黑"/>
                      <a:cs typeface="+mn-cs"/>
                    </a:endParaRPr>
                  </a:p>
                </p:txBody>
              </p:sp>
            </p:grpSp>
            <p:sp>
              <p:nvSpPr>
                <p:cNvPr id="43" name="Freeform 37"/>
                <p:cNvSpPr/>
                <p:nvPr/>
              </p:nvSpPr>
              <p:spPr bwMode="auto">
                <a:xfrm>
                  <a:off x="6730668" y="3401018"/>
                  <a:ext cx="1491555" cy="324135"/>
                </a:xfrm>
                <a:custGeom>
                  <a:avLst/>
                  <a:gdLst>
                    <a:gd name="connsiteX0" fmla="*/ 1583448 w 1583448"/>
                    <a:gd name="connsiteY0" fmla="*/ 387586 h 387586"/>
                    <a:gd name="connsiteX1" fmla="*/ 1583448 w 1583448"/>
                    <a:gd name="connsiteY1" fmla="*/ 140191 h 387586"/>
                    <a:gd name="connsiteX2" fmla="*/ 1575200 w 1583448"/>
                    <a:gd name="connsiteY2" fmla="*/ 82465 h 387586"/>
                    <a:gd name="connsiteX3" fmla="*/ 1575200 w 1583448"/>
                    <a:gd name="connsiteY3" fmla="*/ 82465 h 387586"/>
                    <a:gd name="connsiteX4" fmla="*/ 1525718 w 1583448"/>
                    <a:gd name="connsiteY4" fmla="*/ 8246 h 387586"/>
                    <a:gd name="connsiteX5" fmla="*/ 1467988 w 1583448"/>
                    <a:gd name="connsiteY5" fmla="*/ 0 h 387586"/>
                    <a:gd name="connsiteX6" fmla="*/ 115459 w 1583448"/>
                    <a:gd name="connsiteY6" fmla="*/ 0 h 387586"/>
                    <a:gd name="connsiteX7" fmla="*/ 57729 w 1583448"/>
                    <a:gd name="connsiteY7" fmla="*/ 16493 h 387586"/>
                    <a:gd name="connsiteX8" fmla="*/ 57729 w 1583448"/>
                    <a:gd name="connsiteY8" fmla="*/ 16493 h 387586"/>
                    <a:gd name="connsiteX9" fmla="*/ 8247 w 1583448"/>
                    <a:gd name="connsiteY9" fmla="*/ 74218 h 387586"/>
                    <a:gd name="connsiteX10" fmla="*/ 8247 w 1583448"/>
                    <a:gd name="connsiteY10" fmla="*/ 74218 h 387586"/>
                    <a:gd name="connsiteX11" fmla="*/ 0 w 1583448"/>
                    <a:gd name="connsiteY11" fmla="*/ 156684 h 387586"/>
                    <a:gd name="connsiteX12" fmla="*/ 0 w 1583448"/>
                    <a:gd name="connsiteY12" fmla="*/ 156684 h 38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83448" h="387586">
                      <a:moveTo>
                        <a:pt x="1583448" y="387586"/>
                      </a:moveTo>
                      <a:lnTo>
                        <a:pt x="1583448" y="140191"/>
                      </a:lnTo>
                      <a:lnTo>
                        <a:pt x="1575200" y="82465"/>
                      </a:lnTo>
                      <a:lnTo>
                        <a:pt x="1575200" y="82465"/>
                      </a:lnTo>
                      <a:lnTo>
                        <a:pt x="1525718" y="8246"/>
                      </a:lnTo>
                      <a:lnTo>
                        <a:pt x="1467988" y="0"/>
                      </a:lnTo>
                      <a:lnTo>
                        <a:pt x="115459" y="0"/>
                      </a:lnTo>
                      <a:lnTo>
                        <a:pt x="57729" y="16493"/>
                      </a:lnTo>
                      <a:lnTo>
                        <a:pt x="57729" y="16493"/>
                      </a:lnTo>
                      <a:lnTo>
                        <a:pt x="8247" y="74218"/>
                      </a:lnTo>
                      <a:lnTo>
                        <a:pt x="8247" y="74218"/>
                      </a:lnTo>
                      <a:lnTo>
                        <a:pt x="0" y="156684"/>
                      </a:lnTo>
                      <a:lnTo>
                        <a:pt x="0" y="156684"/>
                      </a:lnTo>
                    </a:path>
                  </a:pathLst>
                </a:custGeom>
                <a:gradFill flip="none" rotWithShape="1">
                  <a:gsLst>
                    <a:gs pos="1000">
                      <a:schemeClr val="bg1">
                        <a:alpha val="19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000000" scaled="0"/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 charset="0"/>
                    <a:ea typeface="华文细黑"/>
                    <a:cs typeface="Arial" charset="0"/>
                  </a:endParaRPr>
                </a:p>
              </p:txBody>
            </p:sp>
            <p:cxnSp>
              <p:nvCxnSpPr>
                <p:cNvPr id="44" name="直接连接符 43"/>
                <p:cNvCxnSpPr/>
                <p:nvPr/>
              </p:nvCxnSpPr>
              <p:spPr>
                <a:xfrm>
                  <a:off x="6475716" y="2077227"/>
                  <a:ext cx="0" cy="2839762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67"/>
              <p:cNvGrpSpPr/>
              <p:nvPr/>
            </p:nvGrpSpPr>
            <p:grpSpPr>
              <a:xfrm>
                <a:off x="1983884" y="3373917"/>
                <a:ext cx="364800" cy="398763"/>
                <a:chOff x="6371777" y="3194304"/>
                <a:chExt cx="841250" cy="919571"/>
              </a:xfrm>
            </p:grpSpPr>
            <p:pic>
              <p:nvPicPr>
                <p:cNvPr id="39" name="Picture 6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601810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40" name="Picture 65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398057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41" name="Picture 6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194304"/>
                  <a:ext cx="841250" cy="512065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67"/>
              <p:cNvGrpSpPr/>
              <p:nvPr/>
            </p:nvGrpSpPr>
            <p:grpSpPr>
              <a:xfrm>
                <a:off x="2461043" y="3376398"/>
                <a:ext cx="364800" cy="398763"/>
                <a:chOff x="6371777" y="3194304"/>
                <a:chExt cx="841250" cy="919571"/>
              </a:xfrm>
            </p:grpSpPr>
            <p:pic>
              <p:nvPicPr>
                <p:cNvPr id="36" name="Picture 6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601810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37" name="Picture 65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398057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38" name="Picture 6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194304"/>
                  <a:ext cx="841250" cy="512065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67"/>
              <p:cNvGrpSpPr/>
              <p:nvPr/>
            </p:nvGrpSpPr>
            <p:grpSpPr>
              <a:xfrm>
                <a:off x="2929706" y="3367435"/>
                <a:ext cx="364800" cy="398763"/>
                <a:chOff x="6371777" y="3194304"/>
                <a:chExt cx="841250" cy="919571"/>
              </a:xfrm>
            </p:grpSpPr>
            <p:pic>
              <p:nvPicPr>
                <p:cNvPr id="33" name="Picture 6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601810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34" name="Picture 65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398057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35" name="Picture 6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194304"/>
                  <a:ext cx="841250" cy="512065"/>
                </a:xfrm>
                <a:prstGeom prst="rect">
                  <a:avLst/>
                </a:prstGeom>
              </p:spPr>
            </p:pic>
          </p:grpSp>
          <p:pic>
            <p:nvPicPr>
              <p:cNvPr id="30" name="Picture 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6284" y="2709147"/>
                <a:ext cx="512277" cy="548943"/>
              </a:xfrm>
              <a:prstGeom prst="rect">
                <a:avLst/>
              </a:prstGeom>
            </p:spPr>
          </p:pic>
          <p:pic>
            <p:nvPicPr>
              <p:cNvPr id="31" name="Picture 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9433" y="2690990"/>
                <a:ext cx="512277" cy="548943"/>
              </a:xfrm>
              <a:prstGeom prst="rect">
                <a:avLst/>
              </a:prstGeom>
            </p:spPr>
          </p:pic>
          <p:sp>
            <p:nvSpPr>
              <p:cNvPr id="32" name="文本框 31"/>
              <p:cNvSpPr txBox="1"/>
              <p:nvPr/>
            </p:nvSpPr>
            <p:spPr>
              <a:xfrm>
                <a:off x="1059312" y="2601729"/>
                <a:ext cx="461665" cy="130031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Segoe UI Symbol"/>
                    <a:ea typeface="华文细黑"/>
                    <a:cs typeface="+mn-cs"/>
                  </a:rPr>
                  <a:t>容灾云</a:t>
                </a:r>
              </a:p>
            </p:txBody>
          </p:sp>
        </p:grpSp>
        <p:pic>
          <p:nvPicPr>
            <p:cNvPr id="25" name="Picture 5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186" y="2573457"/>
              <a:ext cx="1248850" cy="1302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63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7384"/>
            <a:ext cx="12190413" cy="7281978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8207675" y="3789041"/>
            <a:ext cx="3465553" cy="3465553"/>
          </a:xfrm>
          <a:prstGeom prst="ellipse">
            <a:avLst/>
          </a:prstGeom>
          <a:solidFill>
            <a:srgbClr val="AA0A09"/>
          </a:solidFill>
          <a:ln>
            <a:noFill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247139" rIns="179285" bIns="143428" anchor="ctr"/>
          <a:lstStyle/>
          <a:p>
            <a:pPr algn="ctr" defTabSz="913505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zh-CN" altLang="en-US" sz="4000" b="1" noProof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r>
              <a:rPr lang="zh-CN" altLang="en-US" sz="4000" b="1" noProof="1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优势</a:t>
            </a:r>
            <a:endParaRPr lang="zh-CN" altLang="en-US" sz="4000" b="1" noProof="1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319342" y="3789040"/>
            <a:ext cx="1555048" cy="1555048"/>
          </a:xfrm>
          <a:prstGeom prst="ellipse">
            <a:avLst/>
          </a:prstGeom>
          <a:solidFill>
            <a:srgbClr val="AB110A"/>
          </a:solidFill>
          <a:ln>
            <a:noFill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0344" tIns="282623" rIns="179285" bIns="141311" anchor="ctr"/>
          <a:lstStyle/>
          <a:p>
            <a:pPr algn="ctr" defTabSz="913505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altLang="zh-CN" sz="7842" noProof="1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</a:t>
            </a:r>
            <a:endParaRPr lang="en-US" altLang="zh-CN" sz="7058" noProof="1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Segoe UI" panose="020B0502040204020203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核心优势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702718" y="1700808"/>
            <a:ext cx="8215992" cy="3226356"/>
            <a:chOff x="1902733" y="2159001"/>
            <a:chExt cx="8215992" cy="3226356"/>
          </a:xfrm>
        </p:grpSpPr>
        <p:sp>
          <p:nvSpPr>
            <p:cNvPr id="5" name="椭圆 4"/>
            <p:cNvSpPr/>
            <p:nvPr/>
          </p:nvSpPr>
          <p:spPr>
            <a:xfrm>
              <a:off x="5333999" y="3076164"/>
              <a:ext cx="1393372" cy="13933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核心优势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1921782" y="2159001"/>
              <a:ext cx="3410857" cy="7705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r>
                <a:rPr lang="zh-CN" altLang="en-US" dirty="0">
                  <a:solidFill>
                    <a:schemeClr val="bg1"/>
                  </a:solidFill>
                </a:rPr>
                <a:t>对多：支持同时保护数十个云主机。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697115" y="2159001"/>
              <a:ext cx="3410857" cy="7705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C2D</a:t>
              </a:r>
              <a:r>
                <a:rPr lang="zh-CN" altLang="en-US" dirty="0">
                  <a:solidFill>
                    <a:schemeClr val="bg1"/>
                  </a:solidFill>
                </a:rPr>
                <a:t>：支持容灾云主机至本地数据中心进行快速业务恢复。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921781" y="4474097"/>
              <a:ext cx="3410857" cy="7705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块级</a:t>
              </a:r>
              <a:r>
                <a:rPr lang="en-US" altLang="zh-CN" dirty="0">
                  <a:solidFill>
                    <a:schemeClr val="bg1"/>
                  </a:solidFill>
                </a:rPr>
                <a:t>CDP</a:t>
              </a:r>
              <a:r>
                <a:rPr lang="zh-CN" altLang="en-US" dirty="0">
                  <a:solidFill>
                    <a:schemeClr val="bg1"/>
                  </a:solidFill>
                </a:rPr>
                <a:t>：实时一体保护系统、应用及数据。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697115" y="4480186"/>
              <a:ext cx="3410857" cy="7705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r>
                <a:rPr lang="zh-CN" altLang="en-US" dirty="0">
                  <a:solidFill>
                    <a:schemeClr val="bg1"/>
                  </a:solidFill>
                </a:rPr>
                <a:t>分钟恢复业务：</a:t>
              </a:r>
              <a:r>
                <a:rPr lang="en-US" altLang="zh-CN" dirty="0">
                  <a:solidFill>
                    <a:schemeClr val="bg1"/>
                  </a:solidFill>
                </a:rPr>
                <a:t> 5</a:t>
              </a:r>
              <a:r>
                <a:rPr lang="zh-CN" altLang="en-US" dirty="0">
                  <a:solidFill>
                    <a:schemeClr val="bg1"/>
                  </a:solidFill>
                </a:rPr>
                <a:t>分钟本地应急或</a:t>
              </a:r>
              <a:r>
                <a:rPr lang="en-US" altLang="zh-CN" dirty="0">
                  <a:solidFill>
                    <a:schemeClr val="bg1"/>
                  </a:solidFill>
                </a:rPr>
                <a:t>P2V</a:t>
              </a:r>
              <a:r>
                <a:rPr lang="zh-CN" altLang="en-US" dirty="0">
                  <a:solidFill>
                    <a:schemeClr val="bg1"/>
                  </a:solidFill>
                </a:rPr>
                <a:t>快速恢复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业务。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接连接符 9"/>
            <p:cNvCxnSpPr>
              <a:stCxn id="5" idx="1"/>
            </p:cNvCxnSpPr>
            <p:nvPr/>
          </p:nvCxnSpPr>
          <p:spPr>
            <a:xfrm flipH="1" flipV="1">
              <a:off x="5332639" y="3076164"/>
              <a:ext cx="205415" cy="204055"/>
            </a:xfrm>
            <a:prstGeom prst="line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>
              <a:off x="1921783" y="3009900"/>
              <a:ext cx="3410856" cy="13257"/>
            </a:xfrm>
            <a:prstGeom prst="line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 flipV="1">
              <a:off x="6521957" y="4247557"/>
              <a:ext cx="173797" cy="179986"/>
            </a:xfrm>
            <a:prstGeom prst="line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902733" y="5372100"/>
              <a:ext cx="3410856" cy="13257"/>
            </a:xfrm>
            <a:prstGeom prst="line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5323114" y="4233927"/>
              <a:ext cx="175159" cy="184091"/>
            </a:xfrm>
            <a:prstGeom prst="line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6521956" y="3079387"/>
              <a:ext cx="175159" cy="184093"/>
            </a:xfrm>
            <a:prstGeom prst="line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6707869" y="3001060"/>
              <a:ext cx="3410856" cy="13257"/>
            </a:xfrm>
            <a:prstGeom prst="line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6697115" y="5364155"/>
              <a:ext cx="3410856" cy="13257"/>
            </a:xfrm>
            <a:prstGeom prst="line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8B1D9A15-665E-473A-8052-4C24ECDE0BE7}"/>
              </a:ext>
            </a:extLst>
          </p:cNvPr>
          <p:cNvSpPr txBox="1"/>
          <p:nvPr/>
        </p:nvSpPr>
        <p:spPr>
          <a:xfrm>
            <a:off x="2013840" y="2668137"/>
            <a:ext cx="2612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双活方案需</a:t>
            </a:r>
            <a:r>
              <a:rPr lang="en-US" altLang="zh-CN" sz="1400" dirty="0"/>
              <a:t>1</a:t>
            </a:r>
            <a:r>
              <a:rPr lang="zh-CN" altLang="en-US" sz="1400" dirty="0"/>
              <a:t>比</a:t>
            </a:r>
            <a:r>
              <a:rPr lang="en-US" altLang="zh-CN" sz="1400" dirty="0"/>
              <a:t>1</a:t>
            </a:r>
            <a:r>
              <a:rPr lang="zh-CN" altLang="en-US" sz="1400" dirty="0"/>
              <a:t>配比容灾虚机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1D04614D-CAB7-4545-8023-08557BA79899}"/>
              </a:ext>
            </a:extLst>
          </p:cNvPr>
          <p:cNvSpPr txBox="1"/>
          <p:nvPr/>
        </p:nvSpPr>
        <p:spPr>
          <a:xfrm>
            <a:off x="2013840" y="4927164"/>
            <a:ext cx="2612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文件备份为定时备份，且只能保护文件和数据库</a:t>
            </a:r>
          </a:p>
        </p:txBody>
      </p:sp>
    </p:spTree>
    <p:extLst>
      <p:ext uri="{BB962C8B-B14F-4D97-AF65-F5344CB8AC3E}">
        <p14:creationId xmlns:p14="http://schemas.microsoft.com/office/powerpoint/2010/main" val="90669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CDP</a:t>
            </a:r>
            <a:r>
              <a:rPr lang="zh-CN" altLang="en-US" dirty="0" smtClean="0"/>
              <a:t>持续保护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986630" y="1545368"/>
            <a:ext cx="2852928" cy="526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dirty="0" smtClean="0">
                <a:solidFill>
                  <a:schemeClr val="tx1"/>
                </a:solidFill>
              </a:rPr>
              <a:t>CDP</a:t>
            </a:r>
            <a:r>
              <a:rPr lang="zh-CN" altLang="en-US" dirty="0" smtClean="0">
                <a:solidFill>
                  <a:schemeClr val="tx1"/>
                </a:solidFill>
              </a:rPr>
              <a:t>持续保护技术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占位符 5"/>
          <p:cNvSpPr txBox="1">
            <a:spLocks/>
          </p:cNvSpPr>
          <p:nvPr/>
        </p:nvSpPr>
        <p:spPr>
          <a:xfrm>
            <a:off x="819214" y="2852936"/>
            <a:ext cx="3187760" cy="2082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auto"/>
            <a:r>
              <a:rPr lang="zh-CN" altLang="en-US" sz="1800" dirty="0" smtClean="0">
                <a:ln w="0"/>
              </a:rPr>
              <a:t>系统、应用、文件一体化</a:t>
            </a:r>
            <a:r>
              <a:rPr lang="en-US" altLang="zh-CN" sz="1800" dirty="0" smtClean="0">
                <a:ln w="0"/>
              </a:rPr>
              <a:t>CDP</a:t>
            </a:r>
            <a:r>
              <a:rPr lang="zh-CN" altLang="en-US" sz="1800" dirty="0" smtClean="0">
                <a:ln w="0"/>
              </a:rPr>
              <a:t>保护</a:t>
            </a:r>
            <a:endParaRPr lang="en-US" altLang="zh-CN" sz="1800" dirty="0" smtClean="0">
              <a:ln w="0"/>
            </a:endParaRPr>
          </a:p>
          <a:p>
            <a:pPr marL="285750" indent="-285750" fontAlgn="auto"/>
            <a:r>
              <a:rPr lang="zh-CN" altLang="en-US" sz="1800" dirty="0" smtClean="0">
                <a:ln w="0"/>
              </a:rPr>
              <a:t>基于任务计划的数据一致性快照点</a:t>
            </a:r>
            <a:endParaRPr lang="en-US" altLang="zh-CN" sz="1800" dirty="0" smtClean="0">
              <a:ln w="0"/>
            </a:endParaRPr>
          </a:p>
          <a:p>
            <a:pPr marL="285750" indent="-285750" fontAlgn="auto"/>
            <a:r>
              <a:rPr lang="zh-CN" altLang="en-US" sz="1800" dirty="0" smtClean="0">
                <a:ln w="0"/>
              </a:rPr>
              <a:t>支持系统级恢复，保障业务连续</a:t>
            </a:r>
            <a:endParaRPr lang="zh-CN" altLang="en-US" dirty="0"/>
          </a:p>
        </p:txBody>
      </p:sp>
      <p:pic>
        <p:nvPicPr>
          <p:cNvPr id="6" name="内容占位符 6"/>
          <p:cNvPicPr>
            <a:picLocks noGrp="1"/>
          </p:cNvPicPr>
          <p:nvPr>
            <p:ph idx="1"/>
          </p:nvPr>
        </p:nvPicPr>
        <p:blipFill rotWithShape="1">
          <a:blip r:embed="rId2"/>
          <a:srcRect r="4467"/>
          <a:stretch/>
        </p:blipFill>
        <p:spPr bwMode="auto">
          <a:xfrm>
            <a:off x="4765995" y="1286201"/>
            <a:ext cx="6154254" cy="49467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1180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无代理备份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766614" y="991030"/>
            <a:ext cx="2940789" cy="10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dirty="0" smtClean="0">
                <a:solidFill>
                  <a:schemeClr val="tx1"/>
                </a:solidFill>
              </a:rPr>
              <a:t>VMware</a:t>
            </a:r>
            <a:r>
              <a:rPr lang="zh-CN" altLang="en-US" dirty="0" smtClean="0">
                <a:solidFill>
                  <a:schemeClr val="tx1"/>
                </a:solidFill>
              </a:rPr>
              <a:t>无代理备份保护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占位符 3"/>
          <p:cNvSpPr txBox="1">
            <a:spLocks/>
          </p:cNvSpPr>
          <p:nvPr/>
        </p:nvSpPr>
        <p:spPr>
          <a:xfrm>
            <a:off x="627131" y="2381567"/>
            <a:ext cx="2852928" cy="29734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auto">
              <a:lnSpc>
                <a:spcPct val="150000"/>
              </a:lnSpc>
              <a:buClr>
                <a:srgbClr val="CB2B3A"/>
              </a:buClr>
            </a:pPr>
            <a:r>
              <a:rPr lang="zh-CN" altLang="en-US" sz="1600" dirty="0" smtClean="0"/>
              <a:t>完全无代理备份，</a:t>
            </a:r>
            <a:r>
              <a:rPr lang="en-US" altLang="zh-CN" sz="1600" dirty="0" err="1" smtClean="0"/>
              <a:t>vCenter</a:t>
            </a:r>
            <a:r>
              <a:rPr lang="zh-CN" altLang="en-US" sz="1600" dirty="0" smtClean="0"/>
              <a:t>统一管理</a:t>
            </a:r>
            <a:endParaRPr lang="en-US" altLang="zh-CN" sz="1600" dirty="0" smtClean="0"/>
          </a:p>
          <a:p>
            <a:pPr marL="285750" indent="-285750" fontAlgn="auto">
              <a:lnSpc>
                <a:spcPct val="150000"/>
              </a:lnSpc>
              <a:buClr>
                <a:srgbClr val="CB2B3A"/>
              </a:buClr>
            </a:pPr>
            <a:r>
              <a:rPr lang="zh-CN" altLang="en-US" sz="1600" dirty="0" smtClean="0"/>
              <a:t>调用</a:t>
            </a:r>
            <a:r>
              <a:rPr lang="en-US" altLang="zh-CN" sz="1600" dirty="0" smtClean="0"/>
              <a:t>VMware API</a:t>
            </a:r>
            <a:r>
              <a:rPr lang="zh-CN" altLang="en-US" sz="1600" dirty="0" smtClean="0"/>
              <a:t>，保证数据一致性</a:t>
            </a:r>
            <a:endParaRPr lang="en-US" altLang="zh-CN" sz="1600" dirty="0" smtClean="0"/>
          </a:p>
          <a:p>
            <a:pPr marL="285750" indent="-285750" fontAlgn="auto">
              <a:lnSpc>
                <a:spcPct val="150000"/>
              </a:lnSpc>
              <a:buClr>
                <a:srgbClr val="CB2B3A"/>
              </a:buClr>
            </a:pPr>
            <a:r>
              <a:rPr lang="en-US" altLang="zh-CN" sz="1600" dirty="0" smtClean="0"/>
              <a:t>VMware CBT</a:t>
            </a:r>
            <a:r>
              <a:rPr lang="zh-CN" altLang="en-US" sz="1600" dirty="0" smtClean="0"/>
              <a:t>技术，减少备份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恢复时间</a:t>
            </a:r>
            <a:endParaRPr lang="en-US" altLang="zh-CN" sz="1600" dirty="0" smtClean="0"/>
          </a:p>
          <a:p>
            <a:pPr fontAlgn="auto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086981" y="981581"/>
            <a:ext cx="7286756" cy="4940176"/>
            <a:chOff x="12192000" y="-358133"/>
            <a:chExt cx="11504978" cy="7799989"/>
          </a:xfrm>
        </p:grpSpPr>
        <p:sp>
          <p:nvSpPr>
            <p:cNvPr id="7" name="梯形 6"/>
            <p:cNvSpPr/>
            <p:nvPr/>
          </p:nvSpPr>
          <p:spPr>
            <a:xfrm rot="5400000" flipH="1" flipV="1">
              <a:off x="18867565" y="2741279"/>
              <a:ext cx="7785069" cy="1616084"/>
            </a:xfrm>
            <a:prstGeom prst="trapezoid">
              <a:avLst>
                <a:gd name="adj" fmla="val 54948"/>
              </a:avLst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41000"/>
                  </a:schemeClr>
                </a:gs>
                <a:gs pos="100000">
                  <a:schemeClr val="accent2">
                    <a:lumMod val="40000"/>
                    <a:lumOff val="60000"/>
                    <a:alpha val="41000"/>
                  </a:schemeClr>
                </a:gs>
              </a:gsLst>
              <a:lin ang="5400000" scaled="0"/>
              <a:tileRect/>
            </a:gradFill>
            <a:ln w="3175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72000" tIns="46800" rIns="72000" bIns="46800" rtlCol="0" anchor="b"/>
            <a:lstStyle/>
            <a:p>
              <a:pPr algn="ctr" defTabSz="456944"/>
              <a:endParaRPr kumimoji="1" lang="zh-CN" altLang="en-US" sz="1700">
                <a:solidFill>
                  <a:srgbClr val="CB2B3A">
                    <a:lumMod val="60000"/>
                    <a:lumOff val="40000"/>
                  </a:srgb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3075593" y="-343213"/>
              <a:ext cx="621385" cy="778506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39000"/>
              </a:schemeClr>
            </a:solidFill>
            <a:ln w="3175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71991" tIns="71991" rIns="71991" bIns="71991" rtlCol="0" anchor="b"/>
            <a:lstStyle/>
            <a:p>
              <a:pPr algn="ctr"/>
              <a:endParaRPr kumimoji="1" lang="zh-CN" altLang="en-US" sz="1700" dirty="0">
                <a:solidFill>
                  <a:srgbClr val="FFFFFF">
                    <a:lumMod val="50000"/>
                  </a:srgbClr>
                </a:solidFill>
                <a:latin typeface="Segoe UI Light"/>
              </a:endParaRPr>
            </a:p>
          </p:txBody>
        </p:sp>
        <p:sp>
          <p:nvSpPr>
            <p:cNvPr id="9" name="梯形 8"/>
            <p:cNvSpPr/>
            <p:nvPr/>
          </p:nvSpPr>
          <p:spPr>
            <a:xfrm rot="5400000" flipH="1" flipV="1">
              <a:off x="17504182" y="2126982"/>
              <a:ext cx="7785069" cy="2844678"/>
            </a:xfrm>
            <a:prstGeom prst="trapezoid">
              <a:avLst>
                <a:gd name="adj" fmla="val 75230"/>
              </a:avLst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68000"/>
                  </a:schemeClr>
                </a:gs>
                <a:gs pos="100000">
                  <a:schemeClr val="accent2">
                    <a:lumMod val="40000"/>
                    <a:lumOff val="60000"/>
                    <a:alpha val="68000"/>
                  </a:schemeClr>
                </a:gs>
              </a:gsLst>
              <a:lin ang="5400000" scaled="0"/>
              <a:tileRect/>
            </a:gradFill>
            <a:ln w="3175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72000" tIns="46800" rIns="72000" bIns="46800" rtlCol="0" anchor="b"/>
            <a:lstStyle/>
            <a:p>
              <a:pPr algn="ctr" defTabSz="456944"/>
              <a:endParaRPr kumimoji="1" lang="zh-CN" altLang="en-US" sz="1700">
                <a:solidFill>
                  <a:srgbClr val="CB2B3A">
                    <a:lumMod val="60000"/>
                    <a:lumOff val="40000"/>
                  </a:srgb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1952056" y="-343213"/>
              <a:ext cx="1242771" cy="778506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60000"/>
              </a:schemeClr>
            </a:solidFill>
            <a:ln w="3175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71991" tIns="71991" rIns="71991" bIns="71991" rtlCol="0" anchor="b"/>
            <a:lstStyle/>
            <a:p>
              <a:pPr algn="ctr"/>
              <a:endParaRPr kumimoji="1" lang="zh-CN" altLang="en-US" sz="1700" dirty="0">
                <a:solidFill>
                  <a:srgbClr val="FFFFFF">
                    <a:lumMod val="50000"/>
                  </a:srgbClr>
                </a:solidFill>
                <a:latin typeface="Segoe UI Light"/>
              </a:endParaRPr>
            </a:p>
          </p:txBody>
        </p:sp>
        <p:sp>
          <p:nvSpPr>
            <p:cNvPr id="11" name="梯形 10"/>
            <p:cNvSpPr/>
            <p:nvPr/>
          </p:nvSpPr>
          <p:spPr>
            <a:xfrm rot="5400000" flipH="1" flipV="1">
              <a:off x="15325571" y="2992179"/>
              <a:ext cx="7785066" cy="1114284"/>
            </a:xfrm>
            <a:prstGeom prst="trapezoid">
              <a:avLst>
                <a:gd name="adj" fmla="val 154652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0"/>
              <a:tileRect/>
            </a:gradFill>
            <a:ln w="3175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72000" tIns="46800" rIns="72000" bIns="46800" rtlCol="0" anchor="b"/>
            <a:lstStyle/>
            <a:p>
              <a:pPr algn="ctr" defTabSz="456944"/>
              <a:endParaRPr kumimoji="1" lang="zh-CN" altLang="en-US" sz="1700">
                <a:solidFill>
                  <a:srgbClr val="CB2B3A">
                    <a:lumMod val="60000"/>
                    <a:lumOff val="40000"/>
                  </a:srgb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9764827" y="-343213"/>
              <a:ext cx="2476425" cy="77850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71991" tIns="71991" rIns="71991" bIns="71991" rtlCol="0" anchor="b"/>
            <a:lstStyle/>
            <a:p>
              <a:pPr algn="ctr"/>
              <a:endParaRPr kumimoji="1" lang="zh-CN" altLang="en-US" sz="1700" dirty="0">
                <a:solidFill>
                  <a:srgbClr val="FFFFFF">
                    <a:lumMod val="50000"/>
                  </a:srgbClr>
                </a:solidFill>
                <a:latin typeface="Segoe UI Ligh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2192000" y="-358133"/>
              <a:ext cx="7274915" cy="779998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bg1">
                  <a:lumMod val="65000"/>
                </a:schemeClr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rtlCol="0" anchor="b"/>
            <a:lstStyle/>
            <a:p>
              <a:pPr algn="ctr"/>
              <a:r>
                <a:rPr kumimoji="1" lang="zh-CN" altLang="en-US" sz="1400" dirty="0">
                  <a:solidFill>
                    <a:srgbClr val="FFFFFF">
                      <a:lumMod val="50000"/>
                    </a:srgbClr>
                  </a:solidFill>
                  <a:latin typeface="华文细黑" panose="02010600040101010101" pitchFamily="2" charset="-122"/>
                </a:rPr>
                <a:t>数据中心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2341772" y="1673352"/>
              <a:ext cx="6990415" cy="14448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71959" tIns="71959" rIns="71959" bIns="71959" rtlCol="0" anchor="b"/>
            <a:lstStyle/>
            <a:p>
              <a:pPr algn="ctr"/>
              <a:endParaRPr kumimoji="1" lang="zh-CN" altLang="en-US" sz="1700" dirty="0">
                <a:solidFill>
                  <a:srgbClr val="FFFFFF">
                    <a:lumMod val="50000"/>
                  </a:srgbClr>
                </a:solidFill>
                <a:latin typeface="Segoe UI Ligh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345689" y="3222725"/>
              <a:ext cx="6990894" cy="1629025"/>
            </a:xfrm>
            <a:prstGeom prst="rect">
              <a:avLst/>
            </a:prstGeom>
            <a:solidFill>
              <a:srgbClr val="C3DCF2"/>
            </a:solidFill>
            <a:ln w="3175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lIns="71959" tIns="71959" rIns="71959" bIns="71959" rtlCol="0" anchor="b"/>
            <a:lstStyle/>
            <a:p>
              <a:r>
                <a:rPr kumimoji="1" lang="zh-CN" altLang="en-US" sz="1200" spc="-300" dirty="0">
                  <a:solidFill>
                    <a:srgbClr val="FFFFFF">
                      <a:lumMod val="50000"/>
                    </a:srgbClr>
                  </a:solidFill>
                  <a:latin typeface="Segoe UI Light"/>
                </a:rPr>
                <a:t>存储管理层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41773" y="-212763"/>
              <a:ext cx="6990415" cy="17286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71959" tIns="71959" rIns="71959" bIns="71959" rtlCol="0" anchor="b"/>
            <a:lstStyle/>
            <a:p>
              <a:pPr algn="ctr"/>
              <a:endParaRPr kumimoji="1" lang="zh-CN" altLang="en-US" sz="1700" dirty="0">
                <a:solidFill>
                  <a:srgbClr val="FFFFFF">
                    <a:lumMod val="50000"/>
                  </a:srgbClr>
                </a:solidFill>
                <a:latin typeface="Segoe UI Ligh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2341848" y="4957592"/>
              <a:ext cx="6994197" cy="2115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71991" tIns="71991" rIns="71991" bIns="71991" rtlCol="0" anchor="b"/>
            <a:lstStyle/>
            <a:p>
              <a:pPr algn="ctr"/>
              <a:endParaRPr kumimoji="1" lang="zh-CN" altLang="en-US" sz="1700" dirty="0">
                <a:solidFill>
                  <a:srgbClr val="FFFFFF">
                    <a:lumMod val="50000"/>
                  </a:srgbClr>
                </a:solidFill>
                <a:latin typeface="Segoe UI Ligh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2345689" y="4955428"/>
              <a:ext cx="6990893" cy="2117395"/>
            </a:xfrm>
            <a:prstGeom prst="rect">
              <a:avLst/>
            </a:prstGeom>
            <a:noFill/>
            <a:ln w="3175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lIns="71959" tIns="71959" rIns="71959" bIns="71959" rtlCol="0" anchor="b"/>
            <a:lstStyle/>
            <a:p>
              <a:r>
                <a:rPr kumimoji="1" lang="zh-CN" altLang="en-US" sz="1200" spc="-300" dirty="0">
                  <a:solidFill>
                    <a:srgbClr val="FFFFFF">
                      <a:lumMod val="50000"/>
                    </a:srgbClr>
                  </a:solidFill>
                  <a:latin typeface="Segoe UI Light"/>
                </a:rPr>
                <a:t>存储设备层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12345690" y="-212764"/>
              <a:ext cx="6990355" cy="1444853"/>
            </a:xfrm>
            <a:prstGeom prst="rect">
              <a:avLst/>
            </a:prstGeom>
            <a:noFill/>
            <a:ln w="3175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lIns="71959" tIns="71959" rIns="71959" bIns="71959" rtlCol="0" anchor="b"/>
            <a:lstStyle/>
            <a:p>
              <a:r>
                <a:rPr kumimoji="1" lang="zh-CN" altLang="en-US" sz="1200" spc="-300" dirty="0">
                  <a:solidFill>
                    <a:srgbClr val="FFFFFF">
                      <a:lumMod val="50000"/>
                    </a:srgbClr>
                  </a:solidFill>
                  <a:latin typeface="Segoe UI Light"/>
                </a:rPr>
                <a:t>应用层</a:t>
              </a:r>
            </a:p>
          </p:txBody>
        </p:sp>
        <p:pic>
          <p:nvPicPr>
            <p:cNvPr id="20" name="Picture 5" descr="ICON_NetworkSwitch_Q30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0506" y="2227365"/>
              <a:ext cx="770039" cy="43639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sx="97000" sy="97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1" name="Straight Connector 111"/>
            <p:cNvCxnSpPr>
              <a:stCxn id="20" idx="2"/>
            </p:cNvCxnSpPr>
            <p:nvPr/>
          </p:nvCxnSpPr>
          <p:spPr>
            <a:xfrm flipH="1">
              <a:off x="15803078" y="2663757"/>
              <a:ext cx="2448" cy="816850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54"/>
            <p:cNvSpPr txBox="1"/>
            <p:nvPr/>
          </p:nvSpPr>
          <p:spPr>
            <a:xfrm>
              <a:off x="14057237" y="2087076"/>
              <a:ext cx="1351911" cy="616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rgbClr val="292934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光纤</a:t>
              </a:r>
              <a:r>
                <a:rPr lang="en-US" altLang="zh-CN" sz="1200" b="1" dirty="0">
                  <a:solidFill>
                    <a:srgbClr val="292934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/IP</a:t>
              </a:r>
            </a:p>
            <a:p>
              <a:pPr algn="ctr"/>
              <a:r>
                <a:rPr lang="zh-CN" altLang="en-US" sz="1200" b="1" dirty="0">
                  <a:solidFill>
                    <a:srgbClr val="292934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交换机</a:t>
              </a:r>
              <a:endParaRPr lang="en-US" altLang="zh-CN" sz="1200" b="1" dirty="0">
                <a:solidFill>
                  <a:srgbClr val="292934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23" name="Straight Connector 111"/>
            <p:cNvCxnSpPr>
              <a:endCxn id="20" idx="0"/>
            </p:cNvCxnSpPr>
            <p:nvPr/>
          </p:nvCxnSpPr>
          <p:spPr>
            <a:xfrm>
              <a:off x="15805526" y="1378943"/>
              <a:ext cx="0" cy="848422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12829589" y="1040810"/>
              <a:ext cx="6022556" cy="338133"/>
            </a:xfrm>
            <a:prstGeom prst="rect">
              <a:avLst/>
            </a:prstGeom>
            <a:solidFill>
              <a:srgbClr val="C62A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200" dirty="0">
                  <a:solidFill>
                    <a:srgbClr val="FFFFFF"/>
                  </a:solidFill>
                  <a:latin typeface="Segoe UI Light"/>
                  <a:cs typeface="Segoe UI Light"/>
                </a:rPr>
                <a:t>FC/IP SAN</a:t>
              </a:r>
              <a:endParaRPr kumimoji="1" lang="zh-CN" altLang="en-US" sz="1200" dirty="0">
                <a:solidFill>
                  <a:srgbClr val="FFFFFF"/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2338268" y="1681912"/>
              <a:ext cx="6990355" cy="1562422"/>
            </a:xfrm>
            <a:prstGeom prst="rect">
              <a:avLst/>
            </a:prstGeom>
            <a:noFill/>
            <a:ln w="3175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lIns="71959" tIns="71959" rIns="71959" bIns="71959" rtlCol="0" anchor="b"/>
            <a:lstStyle/>
            <a:p>
              <a:r>
                <a:rPr kumimoji="1" lang="zh-CN" altLang="en-US" sz="1200" spc="-300" dirty="0">
                  <a:solidFill>
                    <a:srgbClr val="FFFFFF">
                      <a:lumMod val="50000"/>
                    </a:srgbClr>
                  </a:solidFill>
                  <a:latin typeface="Segoe UI Light"/>
                </a:rPr>
                <a:t>网络层</a:t>
              </a: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4717664" y="3379695"/>
              <a:ext cx="2155434" cy="1519034"/>
              <a:chOff x="3196834" y="1811225"/>
              <a:chExt cx="2155434" cy="1519034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3196834" y="2059023"/>
                <a:ext cx="2155434" cy="1271236"/>
                <a:chOff x="3196834" y="2059023"/>
                <a:chExt cx="2155434" cy="1271236"/>
              </a:xfrm>
            </p:grpSpPr>
            <p:pic>
              <p:nvPicPr>
                <p:cNvPr id="108" name="Picture 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0045" y="2059023"/>
                  <a:ext cx="1710524" cy="1000498"/>
                </a:xfrm>
                <a:prstGeom prst="rect">
                  <a:avLst/>
                </a:prstGeom>
              </p:spPr>
            </p:pic>
            <p:sp>
              <p:nvSpPr>
                <p:cNvPr id="109" name="TextBox 54"/>
                <p:cNvSpPr txBox="1"/>
                <p:nvPr/>
              </p:nvSpPr>
              <p:spPr>
                <a:xfrm>
                  <a:off x="3196834" y="2889465"/>
                  <a:ext cx="2155434" cy="440794"/>
                </a:xfrm>
                <a:prstGeom prst="rect">
                  <a:avLst/>
                </a:prstGeom>
                <a:noFill/>
              </p:spPr>
              <p:txBody>
                <a:bodyPr wrap="square" lIns="72000" tIns="46800" rIns="72000" bIns="46800" rtlCol="0">
                  <a:spAutoFit/>
                </a:bodyPr>
                <a:lstStyle>
                  <a:defPPr>
                    <a:defRPr lang="zh-CN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200" b="1" dirty="0" smtClean="0">
                      <a:solidFill>
                        <a:srgbClr val="CB2B3A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CSI_SC</a:t>
                  </a:r>
                  <a:r>
                    <a:rPr lang="zh-CN" altLang="en-US" sz="1200" b="1" dirty="0" smtClean="0">
                      <a:solidFill>
                        <a:srgbClr val="CB2B3A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数据</a:t>
                  </a:r>
                  <a:r>
                    <a:rPr lang="zh-CN" altLang="en-US" sz="1200" b="1" dirty="0">
                      <a:solidFill>
                        <a:srgbClr val="CB2B3A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方舟</a:t>
                  </a:r>
                  <a:endParaRPr lang="en-US" altLang="zh-CN" sz="1200" b="1" dirty="0">
                    <a:solidFill>
                      <a:srgbClr val="CB2B3A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02" name="组 64"/>
              <p:cNvGrpSpPr/>
              <p:nvPr/>
            </p:nvGrpSpPr>
            <p:grpSpPr>
              <a:xfrm>
                <a:off x="3867313" y="1811225"/>
                <a:ext cx="753711" cy="718202"/>
                <a:chOff x="5210451" y="4575803"/>
                <a:chExt cx="527025" cy="502195"/>
              </a:xfrm>
            </p:grpSpPr>
            <p:pic>
              <p:nvPicPr>
                <p:cNvPr id="103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7941" y="4575803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104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8777" y="4609459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105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9614" y="4643115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106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0451" y="4676772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107" name="Picture 23" descr="ICON_Lock_Q308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5155" y="4768957"/>
                  <a:ext cx="172321" cy="3090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27" name="组合 26"/>
            <p:cNvGrpSpPr/>
            <p:nvPr/>
          </p:nvGrpSpPr>
          <p:grpSpPr>
            <a:xfrm>
              <a:off x="13177699" y="5183022"/>
              <a:ext cx="5335629" cy="1359998"/>
              <a:chOff x="1612448" y="3599295"/>
              <a:chExt cx="5335629" cy="1359998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1612448" y="3599295"/>
                <a:ext cx="5335629" cy="13599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mpd="sng">
                <a:solidFill>
                  <a:schemeClr val="bg1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72000" tIns="46800" rIns="72000" bIns="46800" rtlCol="0" anchor="t"/>
              <a:lstStyle/>
              <a:p>
                <a:pPr algn="r"/>
                <a:endParaRPr kumimoji="1" lang="en-US" altLang="zh-CN" sz="1700" dirty="0">
                  <a:solidFill>
                    <a:srgbClr val="7F7F7F"/>
                  </a:solidFill>
                  <a:latin typeface="Segoe UI Light"/>
                </a:endParaRPr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1648109" y="3949253"/>
                <a:ext cx="1264148" cy="978005"/>
                <a:chOff x="1685799" y="4900065"/>
                <a:chExt cx="1264148" cy="978005"/>
              </a:xfrm>
            </p:grpSpPr>
            <p:grpSp>
              <p:nvGrpSpPr>
                <p:cNvPr id="83" name="组 183"/>
                <p:cNvGrpSpPr/>
                <p:nvPr/>
              </p:nvGrpSpPr>
              <p:grpSpPr>
                <a:xfrm>
                  <a:off x="1884556" y="4900065"/>
                  <a:ext cx="866635" cy="617708"/>
                  <a:chOff x="5643095" y="3839705"/>
                  <a:chExt cx="753929" cy="537377"/>
                </a:xfrm>
              </p:grpSpPr>
              <p:grpSp>
                <p:nvGrpSpPr>
                  <p:cNvPr id="85" name="Group 67"/>
                  <p:cNvGrpSpPr>
                    <a:grpSpLocks noChangeAspect="1"/>
                  </p:cNvGrpSpPr>
                  <p:nvPr/>
                </p:nvGrpSpPr>
                <p:grpSpPr>
                  <a:xfrm>
                    <a:off x="5863852" y="3839705"/>
                    <a:ext cx="306000" cy="334489"/>
                    <a:chOff x="6371777" y="3194304"/>
                    <a:chExt cx="841250" cy="919571"/>
                  </a:xfrm>
                </p:grpSpPr>
                <p:pic>
                  <p:nvPicPr>
                    <p:cNvPr id="98" name="Picture 64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601810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9" name="Picture 65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398057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0" name="Picture 66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194304"/>
                      <a:ext cx="841250" cy="51206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6" name="Group 67"/>
                  <p:cNvGrpSpPr>
                    <a:grpSpLocks noChangeAspect="1"/>
                  </p:cNvGrpSpPr>
                  <p:nvPr/>
                </p:nvGrpSpPr>
                <p:grpSpPr>
                  <a:xfrm>
                    <a:off x="6077043" y="3923434"/>
                    <a:ext cx="319981" cy="349772"/>
                    <a:chOff x="6371777" y="3194304"/>
                    <a:chExt cx="841250" cy="919571"/>
                  </a:xfrm>
                </p:grpSpPr>
                <p:pic>
                  <p:nvPicPr>
                    <p:cNvPr id="95" name="Picture 64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601810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65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398057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7" name="Picture 6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194304"/>
                      <a:ext cx="841250" cy="51206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7" name="Group 67"/>
                  <p:cNvGrpSpPr>
                    <a:grpSpLocks noChangeAspect="1"/>
                  </p:cNvGrpSpPr>
                  <p:nvPr/>
                </p:nvGrpSpPr>
                <p:grpSpPr>
                  <a:xfrm>
                    <a:off x="5643095" y="3924536"/>
                    <a:ext cx="319981" cy="349772"/>
                    <a:chOff x="6371777" y="3194304"/>
                    <a:chExt cx="841250" cy="919571"/>
                  </a:xfrm>
                </p:grpSpPr>
                <p:pic>
                  <p:nvPicPr>
                    <p:cNvPr id="92" name="Picture 64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601810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3" name="Picture 65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398057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4" name="Picture 6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194304"/>
                      <a:ext cx="841250" cy="51206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8" name="Group 67"/>
                  <p:cNvGrpSpPr>
                    <a:grpSpLocks noChangeAspect="1"/>
                  </p:cNvGrpSpPr>
                  <p:nvPr/>
                </p:nvGrpSpPr>
                <p:grpSpPr>
                  <a:xfrm>
                    <a:off x="5884336" y="4027310"/>
                    <a:ext cx="319981" cy="349772"/>
                    <a:chOff x="6371777" y="3194304"/>
                    <a:chExt cx="841250" cy="919571"/>
                  </a:xfrm>
                </p:grpSpPr>
                <p:pic>
                  <p:nvPicPr>
                    <p:cNvPr id="89" name="Picture 64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601810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0" name="Picture 65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398057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1" name="Picture 6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194304"/>
                      <a:ext cx="841250" cy="512065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84" name="TextBox 54"/>
                <p:cNvSpPr txBox="1"/>
                <p:nvPr/>
              </p:nvSpPr>
              <p:spPr>
                <a:xfrm>
                  <a:off x="1685799" y="5505455"/>
                  <a:ext cx="1264148" cy="372615"/>
                </a:xfrm>
                <a:prstGeom prst="rect">
                  <a:avLst/>
                </a:prstGeom>
                <a:noFill/>
              </p:spPr>
              <p:txBody>
                <a:bodyPr wrap="square" lIns="72000" tIns="46800" rIns="72000" bIns="46800" rtlCol="0">
                  <a:spAutoFit/>
                </a:bodyPr>
                <a:lstStyle>
                  <a:defPPr>
                    <a:defRPr lang="zh-CN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zh-CN" altLang="en-US" sz="1200" dirty="0">
                      <a:solidFill>
                        <a:srgbClr val="7F7F7F"/>
                      </a:solidFill>
                      <a:latin typeface="Segoe UI Light"/>
                    </a:rPr>
                    <a:t>备份空间</a:t>
                  </a:r>
                  <a:endParaRPr kumimoji="1" lang="en-US" altLang="zh-CN" sz="1200" dirty="0">
                    <a:solidFill>
                      <a:srgbClr val="7F7F7F"/>
                    </a:solidFill>
                    <a:latin typeface="Segoe UI Light"/>
                  </a:endParaRPr>
                </a:p>
              </p:txBody>
            </p:sp>
          </p:grpSp>
          <p:grpSp>
            <p:nvGrpSpPr>
              <p:cNvPr id="58" name="组 64"/>
              <p:cNvGrpSpPr/>
              <p:nvPr/>
            </p:nvGrpSpPr>
            <p:grpSpPr>
              <a:xfrm>
                <a:off x="3113980" y="4131776"/>
                <a:ext cx="753711" cy="718202"/>
                <a:chOff x="5210451" y="4575803"/>
                <a:chExt cx="527025" cy="502195"/>
              </a:xfrm>
            </p:grpSpPr>
            <p:pic>
              <p:nvPicPr>
                <p:cNvPr id="78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7941" y="4575803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79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8777" y="4609459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80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9614" y="4643115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81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0451" y="4676772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82" name="Picture 23" descr="ICON_Lock_Q308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5155" y="4768957"/>
                  <a:ext cx="172321" cy="3090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9" name="组 27"/>
              <p:cNvGrpSpPr/>
              <p:nvPr/>
            </p:nvGrpSpPr>
            <p:grpSpPr>
              <a:xfrm>
                <a:off x="4112252" y="3934402"/>
                <a:ext cx="2676247" cy="902379"/>
                <a:chOff x="4420182" y="5419726"/>
                <a:chExt cx="2676247" cy="902379"/>
              </a:xfrm>
            </p:grpSpPr>
            <p:grpSp>
              <p:nvGrpSpPr>
                <p:cNvPr id="61" name="组 26"/>
                <p:cNvGrpSpPr/>
                <p:nvPr/>
              </p:nvGrpSpPr>
              <p:grpSpPr>
                <a:xfrm>
                  <a:off x="4420182" y="5609815"/>
                  <a:ext cx="2676247" cy="712290"/>
                  <a:chOff x="4420182" y="5609815"/>
                  <a:chExt cx="2676247" cy="712290"/>
                </a:xfrm>
              </p:grpSpPr>
              <p:grpSp>
                <p:nvGrpSpPr>
                  <p:cNvPr id="63" name="组 24"/>
                  <p:cNvGrpSpPr/>
                  <p:nvPr/>
                </p:nvGrpSpPr>
                <p:grpSpPr>
                  <a:xfrm>
                    <a:off x="4420182" y="5609815"/>
                    <a:ext cx="367815" cy="712290"/>
                    <a:chOff x="4638161" y="7648408"/>
                    <a:chExt cx="367815" cy="712290"/>
                  </a:xfrm>
                </p:grpSpPr>
                <p:pic>
                  <p:nvPicPr>
                    <p:cNvPr id="76" name="Picture 6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38161" y="8136811"/>
                      <a:ext cx="367815" cy="22388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7" name="Picture 11"/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alphaModFix/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52645" y="7648408"/>
                      <a:ext cx="338846" cy="443815"/>
                    </a:xfrm>
                    <a:prstGeom prst="rect">
                      <a:avLst/>
                    </a:prstGeom>
                    <a:effectLst>
                      <a:outerShdw blurRad="50800" dist="38100" dir="18900000" algn="bl" rotWithShape="0">
                        <a:prstClr val="black">
                          <a:alpha val="30000"/>
                        </a:prstClr>
                      </a:outerShdw>
                    </a:effectLst>
                    <a:scene3d>
                      <a:camera prst="orthographicFront">
                        <a:rot lat="1500000" lon="3000000" rev="0"/>
                      </a:camera>
                      <a:lightRig rig="threePt" dir="t"/>
                    </a:scene3d>
                  </p:spPr>
                </p:pic>
              </p:grpSp>
              <p:grpSp>
                <p:nvGrpSpPr>
                  <p:cNvPr id="64" name="组 437"/>
                  <p:cNvGrpSpPr/>
                  <p:nvPr/>
                </p:nvGrpSpPr>
                <p:grpSpPr>
                  <a:xfrm>
                    <a:off x="4911582" y="5609815"/>
                    <a:ext cx="367815" cy="712290"/>
                    <a:chOff x="4638161" y="7648408"/>
                    <a:chExt cx="367815" cy="712290"/>
                  </a:xfrm>
                </p:grpSpPr>
                <p:pic>
                  <p:nvPicPr>
                    <p:cNvPr id="74" name="Picture 6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38161" y="8136811"/>
                      <a:ext cx="367815" cy="22388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5" name="Picture 11"/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alphaModFix/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52645" y="7648408"/>
                      <a:ext cx="338846" cy="443815"/>
                    </a:xfrm>
                    <a:prstGeom prst="rect">
                      <a:avLst/>
                    </a:prstGeom>
                    <a:effectLst>
                      <a:outerShdw blurRad="50800" dist="38100" dir="18900000" algn="bl" rotWithShape="0">
                        <a:prstClr val="black">
                          <a:alpha val="30000"/>
                        </a:prstClr>
                      </a:outerShdw>
                    </a:effectLst>
                    <a:scene3d>
                      <a:camera prst="orthographicFront">
                        <a:rot lat="1500000" lon="3000000" rev="0"/>
                      </a:camera>
                      <a:lightRig rig="threePt" dir="t"/>
                    </a:scene3d>
                  </p:spPr>
                </p:pic>
              </p:grpSp>
              <p:grpSp>
                <p:nvGrpSpPr>
                  <p:cNvPr id="65" name="组 440"/>
                  <p:cNvGrpSpPr/>
                  <p:nvPr/>
                </p:nvGrpSpPr>
                <p:grpSpPr>
                  <a:xfrm>
                    <a:off x="5402982" y="5609815"/>
                    <a:ext cx="367815" cy="712290"/>
                    <a:chOff x="4638161" y="7648408"/>
                    <a:chExt cx="367815" cy="712290"/>
                  </a:xfrm>
                </p:grpSpPr>
                <p:pic>
                  <p:nvPicPr>
                    <p:cNvPr id="72" name="Picture 6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38161" y="8136811"/>
                      <a:ext cx="367815" cy="22388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3" name="Picture 11"/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alphaModFix/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52645" y="7648408"/>
                      <a:ext cx="338846" cy="443815"/>
                    </a:xfrm>
                    <a:prstGeom prst="rect">
                      <a:avLst/>
                    </a:prstGeom>
                    <a:effectLst>
                      <a:outerShdw blurRad="50800" dist="38100" dir="18900000" algn="bl" rotWithShape="0">
                        <a:prstClr val="black">
                          <a:alpha val="30000"/>
                        </a:prstClr>
                      </a:outerShdw>
                    </a:effectLst>
                    <a:scene3d>
                      <a:camera prst="orthographicFront">
                        <a:rot lat="1500000" lon="3000000" rev="0"/>
                      </a:camera>
                      <a:lightRig rig="threePt" dir="t"/>
                    </a:scene3d>
                  </p:spPr>
                </p:pic>
              </p:grpSp>
              <p:grpSp>
                <p:nvGrpSpPr>
                  <p:cNvPr id="66" name="组 443"/>
                  <p:cNvGrpSpPr/>
                  <p:nvPr/>
                </p:nvGrpSpPr>
                <p:grpSpPr>
                  <a:xfrm>
                    <a:off x="5894382" y="5609815"/>
                    <a:ext cx="367815" cy="712290"/>
                    <a:chOff x="4638161" y="7648408"/>
                    <a:chExt cx="367815" cy="712290"/>
                  </a:xfrm>
                </p:grpSpPr>
                <p:pic>
                  <p:nvPicPr>
                    <p:cNvPr id="70" name="Picture 6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38161" y="8136811"/>
                      <a:ext cx="367815" cy="22388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1" name="Picture 11"/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alphaModFix/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52645" y="7648408"/>
                      <a:ext cx="338846" cy="443815"/>
                    </a:xfrm>
                    <a:prstGeom prst="rect">
                      <a:avLst/>
                    </a:prstGeom>
                    <a:effectLst>
                      <a:outerShdw blurRad="50800" dist="38100" dir="18900000" algn="bl" rotWithShape="0">
                        <a:prstClr val="black">
                          <a:alpha val="30000"/>
                        </a:prstClr>
                      </a:outerShdw>
                    </a:effectLst>
                    <a:scene3d>
                      <a:camera prst="orthographicFront">
                        <a:rot lat="1500000" lon="3000000" rev="0"/>
                      </a:camera>
                      <a:lightRig rig="threePt" dir="t"/>
                    </a:scene3d>
                  </p:spPr>
                </p:pic>
              </p:grpSp>
              <p:grpSp>
                <p:nvGrpSpPr>
                  <p:cNvPr id="67" name="组 447"/>
                  <p:cNvGrpSpPr/>
                  <p:nvPr/>
                </p:nvGrpSpPr>
                <p:grpSpPr>
                  <a:xfrm>
                    <a:off x="6728614" y="5609815"/>
                    <a:ext cx="367815" cy="712290"/>
                    <a:chOff x="4638161" y="7648408"/>
                    <a:chExt cx="367815" cy="712290"/>
                  </a:xfrm>
                </p:grpSpPr>
                <p:pic>
                  <p:nvPicPr>
                    <p:cNvPr id="68" name="Picture 6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38161" y="8136811"/>
                      <a:ext cx="367815" cy="22388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9" name="Picture 11"/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alphaModFix/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52645" y="7648408"/>
                      <a:ext cx="338846" cy="443815"/>
                    </a:xfrm>
                    <a:prstGeom prst="rect">
                      <a:avLst/>
                    </a:prstGeom>
                    <a:effectLst>
                      <a:outerShdw blurRad="50800" dist="38100" dir="18900000" algn="bl" rotWithShape="0">
                        <a:prstClr val="black">
                          <a:alpha val="30000"/>
                        </a:prstClr>
                      </a:outerShdw>
                    </a:effectLst>
                    <a:scene3d>
                      <a:camera prst="orthographicFront">
                        <a:rot lat="1500000" lon="3000000" rev="0"/>
                      </a:camera>
                      <a:lightRig rig="threePt" dir="t"/>
                    </a:scene3d>
                  </p:spPr>
                </p:pic>
              </p:grpSp>
            </p:grpSp>
            <p:sp>
              <p:nvSpPr>
                <p:cNvPr id="62" name="TextBox 54"/>
                <p:cNvSpPr txBox="1"/>
                <p:nvPr/>
              </p:nvSpPr>
              <p:spPr>
                <a:xfrm>
                  <a:off x="6015351" y="5419726"/>
                  <a:ext cx="91059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800" b="1" dirty="0">
                      <a:solidFill>
                        <a:srgbClr val="292934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…</a:t>
                  </a:r>
                </a:p>
              </p:txBody>
            </p:sp>
          </p:grpSp>
          <p:sp>
            <p:nvSpPr>
              <p:cNvPr id="60" name="矩形 59"/>
              <p:cNvSpPr/>
              <p:nvPr/>
            </p:nvSpPr>
            <p:spPr>
              <a:xfrm>
                <a:off x="3107103" y="3640679"/>
                <a:ext cx="2978346" cy="343334"/>
              </a:xfrm>
              <a:prstGeom prst="rect">
                <a:avLst/>
              </a:prstGeom>
              <a:noFill/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72000" tIns="46800" rIns="72000" bIns="46800" rtlCol="0" anchor="t"/>
              <a:lstStyle/>
              <a:p>
                <a:r>
                  <a:rPr kumimoji="1" lang="en-US" altLang="zh-CN" sz="1200" b="1" dirty="0">
                    <a:solidFill>
                      <a:srgbClr val="FFFFFF">
                        <a:lumMod val="50000"/>
                      </a:srgbClr>
                    </a:solidFill>
                    <a:latin typeface="Segoe UI Light"/>
                  </a:rPr>
                  <a:t>CDP</a:t>
                </a:r>
                <a:r>
                  <a:rPr kumimoji="1" lang="zh-CN" altLang="en-US" sz="1200" b="1" dirty="0">
                    <a:solidFill>
                      <a:srgbClr val="FFFFFF">
                        <a:lumMod val="50000"/>
                      </a:srgbClr>
                    </a:solidFill>
                    <a:latin typeface="Segoe UI Light"/>
                  </a:rPr>
                  <a:t> 持续保护历史数据</a:t>
                </a:r>
                <a:endParaRPr kumimoji="1" lang="en-US" altLang="zh-CN" sz="1200" b="1" dirty="0">
                  <a:solidFill>
                    <a:srgbClr val="FFFFFF">
                      <a:lumMod val="50000"/>
                    </a:srgbClr>
                  </a:solidFill>
                  <a:latin typeface="Segoe UI Ligh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13829568" y="-134924"/>
              <a:ext cx="1067668" cy="1085049"/>
              <a:chOff x="3527423" y="2452755"/>
              <a:chExt cx="698399" cy="709769"/>
            </a:xfrm>
          </p:grpSpPr>
          <p:pic>
            <p:nvPicPr>
              <p:cNvPr id="51" name="Picture 509" descr="DGRM_Server_VMs_basic_3_ESX_Q408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7423" y="2452755"/>
                <a:ext cx="698399" cy="665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2" name="Group 71"/>
              <p:cNvGrpSpPr/>
              <p:nvPr/>
            </p:nvGrpSpPr>
            <p:grpSpPr>
              <a:xfrm>
                <a:off x="3931423" y="2866418"/>
                <a:ext cx="272823" cy="296106"/>
                <a:chOff x="4666036" y="3276995"/>
                <a:chExt cx="920942" cy="951242"/>
              </a:xfrm>
            </p:grpSpPr>
            <p:pic>
              <p:nvPicPr>
                <p:cNvPr id="53" name="Picture 46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6036" y="3649115"/>
                  <a:ext cx="917438" cy="5791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" name="Picture 47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6036" y="3463056"/>
                  <a:ext cx="917440" cy="5791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" name="Picture 48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9540" y="3276995"/>
                  <a:ext cx="917438" cy="5791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9" name="组合 28"/>
            <p:cNvGrpSpPr/>
            <p:nvPr/>
          </p:nvGrpSpPr>
          <p:grpSpPr>
            <a:xfrm>
              <a:off x="16314710" y="-139209"/>
              <a:ext cx="1067668" cy="1085049"/>
              <a:chOff x="3527423" y="2452755"/>
              <a:chExt cx="698399" cy="709769"/>
            </a:xfrm>
          </p:grpSpPr>
          <p:pic>
            <p:nvPicPr>
              <p:cNvPr id="46" name="Picture 509" descr="DGRM_Server_VMs_basic_3_ESX_Q408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7423" y="2452755"/>
                <a:ext cx="698399" cy="665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7" name="Group 71"/>
              <p:cNvGrpSpPr/>
              <p:nvPr/>
            </p:nvGrpSpPr>
            <p:grpSpPr>
              <a:xfrm>
                <a:off x="3931423" y="2866418"/>
                <a:ext cx="272823" cy="296106"/>
                <a:chOff x="4666036" y="3276995"/>
                <a:chExt cx="920942" cy="951242"/>
              </a:xfrm>
            </p:grpSpPr>
            <p:pic>
              <p:nvPicPr>
                <p:cNvPr id="48" name="Picture 46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6036" y="3649115"/>
                  <a:ext cx="917438" cy="5791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9" name="Picture 47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6036" y="3463056"/>
                  <a:ext cx="917440" cy="5791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0" name="Picture 48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9540" y="3276995"/>
                  <a:ext cx="917438" cy="5791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0" name="组合 29"/>
            <p:cNvGrpSpPr/>
            <p:nvPr/>
          </p:nvGrpSpPr>
          <p:grpSpPr>
            <a:xfrm>
              <a:off x="20375949" y="1324298"/>
              <a:ext cx="1729146" cy="1526080"/>
              <a:chOff x="20432930" y="1273166"/>
              <a:chExt cx="1729146" cy="1526080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20569232" y="1273166"/>
                <a:ext cx="1067668" cy="1017993"/>
                <a:chOff x="3579582" y="2496619"/>
                <a:chExt cx="698399" cy="665905"/>
              </a:xfrm>
            </p:grpSpPr>
            <p:pic>
              <p:nvPicPr>
                <p:cNvPr id="41" name="Picture 509" descr="DGRM_Server_VMs_basic_3_ESX_Q408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79582" y="2496619"/>
                  <a:ext cx="698399" cy="6659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2" name="Group 71"/>
                <p:cNvGrpSpPr/>
                <p:nvPr/>
              </p:nvGrpSpPr>
              <p:grpSpPr>
                <a:xfrm>
                  <a:off x="3931423" y="2866418"/>
                  <a:ext cx="272823" cy="296106"/>
                  <a:chOff x="4666036" y="3276995"/>
                  <a:chExt cx="920942" cy="951242"/>
                </a:xfrm>
              </p:grpSpPr>
              <p:pic>
                <p:nvPicPr>
                  <p:cNvPr id="43" name="Picture 46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66036" y="3649115"/>
                    <a:ext cx="917438" cy="57912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4" name="Picture 47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66036" y="3463056"/>
                    <a:ext cx="917440" cy="57912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5" name="Picture 48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69540" y="3276995"/>
                    <a:ext cx="917438" cy="57912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40" name="文本框 39"/>
              <p:cNvSpPr txBox="1"/>
              <p:nvPr/>
            </p:nvSpPr>
            <p:spPr>
              <a:xfrm>
                <a:off x="20432930" y="2429541"/>
                <a:ext cx="1729146" cy="369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>
                    <a:solidFill>
                      <a:srgbClr val="FFFFFF">
                        <a:lumMod val="50000"/>
                      </a:srgbClr>
                    </a:solidFill>
                  </a:rPr>
                  <a:t>原</a:t>
                </a:r>
                <a:r>
                  <a:rPr lang="en-US" altLang="zh-CN" sz="1200">
                    <a:solidFill>
                      <a:srgbClr val="FFFFFF">
                        <a:lumMod val="50000"/>
                      </a:srgbClr>
                    </a:solidFill>
                  </a:rPr>
                  <a:t>vCenter</a:t>
                </a:r>
                <a:endParaRPr lang="en-US" altLang="zh-CN" sz="1600">
                  <a:solidFill>
                    <a:srgbClr val="FFFFFF">
                      <a:lumMod val="50000"/>
                    </a:srgbClr>
                  </a:solidFill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20290703" y="3988359"/>
              <a:ext cx="1595397" cy="1713456"/>
              <a:chOff x="20347684" y="1273164"/>
              <a:chExt cx="1595397" cy="1713456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20569232" y="1273164"/>
                <a:ext cx="1067668" cy="1017994"/>
                <a:chOff x="3579582" y="2496619"/>
                <a:chExt cx="698399" cy="665906"/>
              </a:xfrm>
            </p:grpSpPr>
            <p:pic>
              <p:nvPicPr>
                <p:cNvPr id="34" name="Picture 509" descr="DGRM_Server_VMs_basic_3_ESX_Q408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79582" y="2496619"/>
                  <a:ext cx="698399" cy="6659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35" name="Group 71"/>
                <p:cNvGrpSpPr/>
                <p:nvPr/>
              </p:nvGrpSpPr>
              <p:grpSpPr>
                <a:xfrm>
                  <a:off x="3931422" y="2866419"/>
                  <a:ext cx="272824" cy="296106"/>
                  <a:chOff x="4666036" y="3276996"/>
                  <a:chExt cx="920946" cy="951241"/>
                </a:xfrm>
              </p:grpSpPr>
              <p:pic>
                <p:nvPicPr>
                  <p:cNvPr id="36" name="Picture 46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66036" y="3649115"/>
                    <a:ext cx="917438" cy="57912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7" name="Picture 47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66036" y="3463056"/>
                    <a:ext cx="917440" cy="57912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8" name="Picture 48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69543" y="3276996"/>
                    <a:ext cx="917439" cy="5791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33" name="文本框 32"/>
              <p:cNvSpPr txBox="1"/>
              <p:nvPr/>
            </p:nvSpPr>
            <p:spPr>
              <a:xfrm>
                <a:off x="20347684" y="2549269"/>
                <a:ext cx="1595397" cy="437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>
                    <a:solidFill>
                      <a:srgbClr val="FFFFFF">
                        <a:lumMod val="50000"/>
                      </a:srgbClr>
                    </a:solidFill>
                  </a:rPr>
                  <a:t>其他</a:t>
                </a:r>
                <a:r>
                  <a:rPr lang="en-US" altLang="zh-CN" sz="1200">
                    <a:solidFill>
                      <a:srgbClr val="FFFFFF">
                        <a:lumMod val="50000"/>
                      </a:srgbClr>
                    </a:solidFill>
                  </a:rPr>
                  <a:t>vCenter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769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快速恢复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74399" y="1030775"/>
            <a:ext cx="2852928" cy="796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dirty="0" smtClean="0">
                <a:solidFill>
                  <a:schemeClr val="tx1"/>
                </a:solidFill>
              </a:rPr>
              <a:t>快速恢复技术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占位符 3"/>
          <p:cNvSpPr txBox="1">
            <a:spLocks/>
          </p:cNvSpPr>
          <p:nvPr/>
        </p:nvSpPr>
        <p:spPr>
          <a:xfrm>
            <a:off x="570953" y="2223510"/>
            <a:ext cx="2852928" cy="27165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auto"/>
            <a:r>
              <a:rPr lang="zh-CN" altLang="en-US" sz="1600" dirty="0" smtClean="0">
                <a:solidFill>
                  <a:srgbClr val="292934"/>
                </a:solidFill>
              </a:rPr>
              <a:t>本地应急：</a:t>
            </a:r>
            <a:r>
              <a:rPr lang="en-US" altLang="zh-CN" sz="1600" dirty="0" smtClean="0">
                <a:solidFill>
                  <a:srgbClr val="292934"/>
                </a:solidFill>
              </a:rPr>
              <a:t>2~5</a:t>
            </a:r>
            <a:r>
              <a:rPr lang="zh-CN" altLang="en-US" sz="1600" dirty="0" smtClean="0">
                <a:solidFill>
                  <a:srgbClr val="292934"/>
                </a:solidFill>
              </a:rPr>
              <a:t>分钟一键恢复业务至内置虚机</a:t>
            </a:r>
            <a:endParaRPr lang="en-US" altLang="zh-CN" sz="1600" dirty="0" smtClean="0">
              <a:solidFill>
                <a:srgbClr val="292934"/>
              </a:solidFill>
            </a:endParaRPr>
          </a:p>
          <a:p>
            <a:pPr marL="285750" indent="-285750" fontAlgn="auto"/>
            <a:endParaRPr lang="en-US" altLang="zh-CN" sz="1600" dirty="0" smtClean="0">
              <a:solidFill>
                <a:srgbClr val="292934"/>
              </a:solidFill>
            </a:endParaRPr>
          </a:p>
          <a:p>
            <a:pPr marL="285750" indent="-285750" fontAlgn="auto"/>
            <a:r>
              <a:rPr lang="en-US" altLang="zh-CN" sz="1600" dirty="0" smtClean="0">
                <a:solidFill>
                  <a:srgbClr val="292934"/>
                </a:solidFill>
              </a:rPr>
              <a:t>P2V</a:t>
            </a:r>
            <a:r>
              <a:rPr lang="zh-CN" altLang="en-US" sz="1600" dirty="0" smtClean="0">
                <a:solidFill>
                  <a:srgbClr val="292934"/>
                </a:solidFill>
              </a:rPr>
              <a:t>恢复：</a:t>
            </a:r>
            <a:r>
              <a:rPr lang="en-US" altLang="zh-CN" sz="1600" dirty="0" smtClean="0">
                <a:solidFill>
                  <a:srgbClr val="292934"/>
                </a:solidFill>
              </a:rPr>
              <a:t>5</a:t>
            </a:r>
            <a:r>
              <a:rPr lang="zh-CN" altLang="en-US" sz="1600" dirty="0" smtClean="0">
                <a:solidFill>
                  <a:srgbClr val="292934"/>
                </a:solidFill>
              </a:rPr>
              <a:t>分钟快速恢复业务至</a:t>
            </a:r>
            <a:r>
              <a:rPr lang="en-US" altLang="zh-CN" sz="1600" dirty="0" err="1" smtClean="0">
                <a:solidFill>
                  <a:srgbClr val="292934"/>
                </a:solidFill>
              </a:rPr>
              <a:t>ESXi</a:t>
            </a:r>
            <a:r>
              <a:rPr lang="zh-CN" altLang="en-US" sz="1600" dirty="0" smtClean="0">
                <a:solidFill>
                  <a:srgbClr val="292934"/>
                </a:solidFill>
              </a:rPr>
              <a:t>服务器</a:t>
            </a:r>
            <a:endParaRPr lang="en-US" altLang="zh-CN" sz="1600" dirty="0" smtClean="0">
              <a:solidFill>
                <a:srgbClr val="292934"/>
              </a:solidFill>
            </a:endParaRPr>
          </a:p>
          <a:p>
            <a:pPr marL="285750" indent="-285750" fontAlgn="auto"/>
            <a:endParaRPr lang="en-US" altLang="zh-CN" sz="1600" dirty="0" smtClean="0">
              <a:solidFill>
                <a:srgbClr val="292934"/>
              </a:solidFill>
            </a:endParaRPr>
          </a:p>
          <a:p>
            <a:pPr marL="285750" indent="-285750" fontAlgn="auto"/>
            <a:r>
              <a:rPr lang="en-US" altLang="zh-CN" sz="1600" dirty="0" smtClean="0">
                <a:solidFill>
                  <a:srgbClr val="292934"/>
                </a:solidFill>
              </a:rPr>
              <a:t>SANBOOT</a:t>
            </a:r>
            <a:r>
              <a:rPr lang="zh-CN" altLang="en-US" sz="1600" dirty="0" smtClean="0">
                <a:solidFill>
                  <a:srgbClr val="292934"/>
                </a:solidFill>
              </a:rPr>
              <a:t>：</a:t>
            </a:r>
            <a:r>
              <a:rPr lang="en-US" altLang="zh-CN" sz="1600" dirty="0" smtClean="0">
                <a:solidFill>
                  <a:srgbClr val="292934"/>
                </a:solidFill>
              </a:rPr>
              <a:t>10</a:t>
            </a:r>
            <a:r>
              <a:rPr lang="zh-CN" altLang="en-US" sz="1600" dirty="0" smtClean="0">
                <a:solidFill>
                  <a:srgbClr val="292934"/>
                </a:solidFill>
              </a:rPr>
              <a:t>分钟内恢复业务至物理机</a:t>
            </a:r>
            <a:endParaRPr lang="en-US" altLang="zh-CN" sz="1600" dirty="0">
              <a:solidFill>
                <a:srgbClr val="292934"/>
              </a:solidFill>
            </a:endParaRPr>
          </a:p>
        </p:txBody>
      </p:sp>
      <p:sp>
        <p:nvSpPr>
          <p:cNvPr id="6" name="梯形 5"/>
          <p:cNvSpPr/>
          <p:nvPr/>
        </p:nvSpPr>
        <p:spPr>
          <a:xfrm rot="16200000" flipH="1">
            <a:off x="7108727" y="3071503"/>
            <a:ext cx="3935923" cy="734125"/>
          </a:xfrm>
          <a:prstGeom prst="trapezoid">
            <a:avLst>
              <a:gd name="adj" fmla="val 144459"/>
            </a:avLst>
          </a:prstGeom>
          <a:gradFill flip="none" rotWithShape="1">
            <a:gsLst>
              <a:gs pos="27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  <a:tileRect/>
          </a:gradFill>
          <a:ln w="3175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72000" tIns="46800" rIns="72000" bIns="46800" rtlCol="0" anchor="b"/>
          <a:lstStyle/>
          <a:p>
            <a:pPr algn="ctr"/>
            <a:endParaRPr kumimoji="1" lang="zh-CN" altLang="en-US" sz="1700">
              <a:solidFill>
                <a:schemeClr val="tx2">
                  <a:lumMod val="60000"/>
                  <a:lumOff val="4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7" name="矩形 6"/>
          <p:cNvSpPr/>
          <p:nvPr/>
        </p:nvSpPr>
        <p:spPr>
          <a:xfrm rot="5400000">
            <a:off x="8506853" y="2414499"/>
            <a:ext cx="3935923" cy="20621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 cmpd="sng">
            <a:noFill/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71991" tIns="71991" rIns="71991" bIns="71991" rtlCol="0" anchor="b"/>
          <a:lstStyle/>
          <a:p>
            <a:pPr algn="ctr"/>
            <a:endParaRPr kumimoji="1" lang="zh-CN" altLang="en-US" sz="1700" dirty="0">
              <a:solidFill>
                <a:schemeClr val="bg1">
                  <a:lumMod val="50000"/>
                </a:schemeClr>
              </a:solidFill>
              <a:latin typeface="Segoe UI Light"/>
              <a:ea typeface="华文细黑"/>
            </a:endParaRPr>
          </a:p>
        </p:txBody>
      </p:sp>
      <p:sp>
        <p:nvSpPr>
          <p:cNvPr id="8" name="梯形 7"/>
          <p:cNvSpPr/>
          <p:nvPr/>
        </p:nvSpPr>
        <p:spPr>
          <a:xfrm>
            <a:off x="4177662" y="3346744"/>
            <a:ext cx="4901138" cy="734125"/>
          </a:xfrm>
          <a:prstGeom prst="trapezoid">
            <a:avLst>
              <a:gd name="adj" fmla="val 191719"/>
            </a:avLst>
          </a:prstGeom>
          <a:gradFill flip="none" rotWithShape="1">
            <a:gsLst>
              <a:gs pos="27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  <a:tileRect/>
          </a:gradFill>
          <a:ln w="3175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72000" tIns="46800" rIns="72000" bIns="46800" rtlCol="0" anchor="b"/>
          <a:lstStyle/>
          <a:p>
            <a:pPr algn="ctr"/>
            <a:endParaRPr kumimoji="1" lang="zh-CN" altLang="en-US" sz="1700">
              <a:solidFill>
                <a:schemeClr val="tx2">
                  <a:lumMod val="60000"/>
                  <a:lumOff val="4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9" name="梯形 8"/>
          <p:cNvSpPr/>
          <p:nvPr/>
        </p:nvSpPr>
        <p:spPr>
          <a:xfrm flipV="1">
            <a:off x="4203137" y="2434376"/>
            <a:ext cx="4901138" cy="510812"/>
          </a:xfrm>
          <a:prstGeom prst="trapezoid">
            <a:avLst>
              <a:gd name="adj" fmla="val 367583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bg1">
                  <a:lumMod val="85000"/>
                  <a:alpha val="80000"/>
                </a:schemeClr>
              </a:gs>
            </a:gsLst>
            <a:lin ang="5400000" scaled="0"/>
            <a:tileRect/>
          </a:gradFill>
          <a:ln w="3175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72000" tIns="46800" rIns="72000" bIns="46800" rtlCol="0" anchor="b"/>
          <a:lstStyle/>
          <a:p>
            <a:pPr algn="ctr"/>
            <a:endParaRPr kumimoji="1" lang="zh-CN" altLang="en-US" sz="1700">
              <a:solidFill>
                <a:schemeClr val="tx2">
                  <a:lumMod val="60000"/>
                  <a:lumOff val="4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77663" y="4080869"/>
            <a:ext cx="4901138" cy="1542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 cmpd="sng">
            <a:noFill/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71991" tIns="71991" rIns="71991" bIns="71991" rtlCol="0" anchor="b"/>
          <a:lstStyle/>
          <a:p>
            <a:pPr algn="ctr"/>
            <a:r>
              <a:rPr kumimoji="1" lang="zh-CN" altLang="en-US" sz="1700" dirty="0">
                <a:solidFill>
                  <a:schemeClr val="bg1">
                    <a:lumMod val="50000"/>
                  </a:schemeClr>
                </a:solidFill>
                <a:latin typeface="Segoe UI Light"/>
                <a:ea typeface="华文细黑"/>
              </a:rPr>
              <a:t>存储资源</a:t>
            </a:r>
          </a:p>
        </p:txBody>
      </p:sp>
      <p:sp>
        <p:nvSpPr>
          <p:cNvPr id="11" name="矩形 10"/>
          <p:cNvSpPr/>
          <p:nvPr/>
        </p:nvSpPr>
        <p:spPr>
          <a:xfrm>
            <a:off x="4203139" y="1257194"/>
            <a:ext cx="4901138" cy="117701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noFill/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71959" tIns="71959" rIns="71959" bIns="71959" rtlCol="0" anchor="b"/>
          <a:lstStyle/>
          <a:p>
            <a:pPr algn="ctr"/>
            <a:r>
              <a:rPr kumimoji="1" lang="zh-CN" altLang="en-US" sz="1700" dirty="0">
                <a:solidFill>
                  <a:schemeClr val="bg1">
                    <a:lumMod val="50000"/>
                  </a:schemeClr>
                </a:solidFill>
                <a:latin typeface="Segoe UI Light"/>
                <a:ea typeface="华文细黑"/>
              </a:rPr>
              <a:t>应用服务器</a:t>
            </a:r>
          </a:p>
        </p:txBody>
      </p:sp>
      <p:grpSp>
        <p:nvGrpSpPr>
          <p:cNvPr id="12" name="组 144"/>
          <p:cNvGrpSpPr/>
          <p:nvPr/>
        </p:nvGrpSpPr>
        <p:grpSpPr>
          <a:xfrm>
            <a:off x="4626417" y="1352732"/>
            <a:ext cx="826260" cy="808056"/>
            <a:chOff x="589991" y="658611"/>
            <a:chExt cx="920915" cy="900626"/>
          </a:xfrm>
        </p:grpSpPr>
        <p:grpSp>
          <p:nvGrpSpPr>
            <p:cNvPr id="13" name="组 162"/>
            <p:cNvGrpSpPr/>
            <p:nvPr/>
          </p:nvGrpSpPr>
          <p:grpSpPr>
            <a:xfrm>
              <a:off x="589991" y="658611"/>
              <a:ext cx="920915" cy="878347"/>
              <a:chOff x="6937547" y="757206"/>
              <a:chExt cx="1238825" cy="1181562"/>
            </a:xfrm>
          </p:grpSpPr>
          <p:pic>
            <p:nvPicPr>
              <p:cNvPr id="1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7547" y="1060421"/>
                <a:ext cx="1238825" cy="878347"/>
              </a:xfrm>
              <a:prstGeom prst="rect">
                <a:avLst/>
              </a:prstGeom>
            </p:spPr>
          </p:pic>
          <p:pic>
            <p:nvPicPr>
              <p:cNvPr id="19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7547" y="757206"/>
                <a:ext cx="1238825" cy="878347"/>
              </a:xfrm>
              <a:prstGeom prst="rect">
                <a:avLst/>
              </a:prstGeom>
            </p:spPr>
          </p:pic>
        </p:grpSp>
        <p:grpSp>
          <p:nvGrpSpPr>
            <p:cNvPr id="14" name="Group 71"/>
            <p:cNvGrpSpPr/>
            <p:nvPr/>
          </p:nvGrpSpPr>
          <p:grpSpPr>
            <a:xfrm>
              <a:off x="1151299" y="1187805"/>
              <a:ext cx="359607" cy="371432"/>
              <a:chOff x="2776252" y="3230879"/>
              <a:chExt cx="920955" cy="951243"/>
            </a:xfrm>
          </p:grpSpPr>
          <p:pic>
            <p:nvPicPr>
              <p:cNvPr id="15" name="Picture 4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6252" y="3603001"/>
                <a:ext cx="917450" cy="5791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6252" y="3416940"/>
                <a:ext cx="917450" cy="5791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Picture 4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9757" y="3230879"/>
                <a:ext cx="917450" cy="5791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0" name="组 145"/>
          <p:cNvGrpSpPr/>
          <p:nvPr/>
        </p:nvGrpSpPr>
        <p:grpSpPr>
          <a:xfrm>
            <a:off x="5732461" y="1352732"/>
            <a:ext cx="826260" cy="808056"/>
            <a:chOff x="589991" y="658611"/>
            <a:chExt cx="920915" cy="900626"/>
          </a:xfrm>
        </p:grpSpPr>
        <p:grpSp>
          <p:nvGrpSpPr>
            <p:cNvPr id="21" name="组 155"/>
            <p:cNvGrpSpPr/>
            <p:nvPr/>
          </p:nvGrpSpPr>
          <p:grpSpPr>
            <a:xfrm>
              <a:off x="589991" y="658611"/>
              <a:ext cx="920915" cy="878347"/>
              <a:chOff x="6937547" y="757206"/>
              <a:chExt cx="1238825" cy="1181562"/>
            </a:xfrm>
          </p:grpSpPr>
          <p:pic>
            <p:nvPicPr>
              <p:cNvPr id="26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7547" y="1060421"/>
                <a:ext cx="1238825" cy="878347"/>
              </a:xfrm>
              <a:prstGeom prst="rect">
                <a:avLst/>
              </a:prstGeom>
            </p:spPr>
          </p:pic>
          <p:pic>
            <p:nvPicPr>
              <p:cNvPr id="27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7547" y="757206"/>
                <a:ext cx="1238825" cy="878347"/>
              </a:xfrm>
              <a:prstGeom prst="rect">
                <a:avLst/>
              </a:prstGeom>
            </p:spPr>
          </p:pic>
        </p:grpSp>
        <p:grpSp>
          <p:nvGrpSpPr>
            <p:cNvPr id="22" name="Group 71"/>
            <p:cNvGrpSpPr/>
            <p:nvPr/>
          </p:nvGrpSpPr>
          <p:grpSpPr>
            <a:xfrm>
              <a:off x="1151299" y="1187805"/>
              <a:ext cx="359607" cy="371432"/>
              <a:chOff x="2776252" y="3230879"/>
              <a:chExt cx="920955" cy="951243"/>
            </a:xfrm>
          </p:grpSpPr>
          <p:pic>
            <p:nvPicPr>
              <p:cNvPr id="23" name="Picture 4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6252" y="3603001"/>
                <a:ext cx="917450" cy="5791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6252" y="3416940"/>
                <a:ext cx="917450" cy="5791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Picture 4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9757" y="3230879"/>
                <a:ext cx="917450" cy="5791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8" name="组 146"/>
          <p:cNvGrpSpPr/>
          <p:nvPr/>
        </p:nvGrpSpPr>
        <p:grpSpPr>
          <a:xfrm>
            <a:off x="7449227" y="1352732"/>
            <a:ext cx="826260" cy="808056"/>
            <a:chOff x="589991" y="658611"/>
            <a:chExt cx="920915" cy="900626"/>
          </a:xfrm>
        </p:grpSpPr>
        <p:grpSp>
          <p:nvGrpSpPr>
            <p:cNvPr id="29" name="组 148"/>
            <p:cNvGrpSpPr/>
            <p:nvPr/>
          </p:nvGrpSpPr>
          <p:grpSpPr>
            <a:xfrm>
              <a:off x="589991" y="658611"/>
              <a:ext cx="920915" cy="878347"/>
              <a:chOff x="6937547" y="757206"/>
              <a:chExt cx="1238825" cy="1181562"/>
            </a:xfrm>
          </p:grpSpPr>
          <p:pic>
            <p:nvPicPr>
              <p:cNvPr id="34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7547" y="1060421"/>
                <a:ext cx="1238825" cy="878347"/>
              </a:xfrm>
              <a:prstGeom prst="rect">
                <a:avLst/>
              </a:prstGeom>
            </p:spPr>
          </p:pic>
          <p:pic>
            <p:nvPicPr>
              <p:cNvPr id="35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7547" y="757206"/>
                <a:ext cx="1238825" cy="878347"/>
              </a:xfrm>
              <a:prstGeom prst="rect">
                <a:avLst/>
              </a:prstGeom>
            </p:spPr>
          </p:pic>
        </p:grpSp>
        <p:grpSp>
          <p:nvGrpSpPr>
            <p:cNvPr id="30" name="Group 71"/>
            <p:cNvGrpSpPr/>
            <p:nvPr/>
          </p:nvGrpSpPr>
          <p:grpSpPr>
            <a:xfrm>
              <a:off x="1151299" y="1187805"/>
              <a:ext cx="359607" cy="371432"/>
              <a:chOff x="2776252" y="3230879"/>
              <a:chExt cx="920955" cy="951243"/>
            </a:xfrm>
          </p:grpSpPr>
          <p:pic>
            <p:nvPicPr>
              <p:cNvPr id="31" name="Picture 4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6252" y="3603001"/>
                <a:ext cx="917450" cy="5791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6252" y="3416940"/>
                <a:ext cx="917450" cy="5791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Picture 4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9757" y="3230879"/>
                <a:ext cx="917450" cy="5791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6" name="TextBox 54"/>
          <p:cNvSpPr txBox="1"/>
          <p:nvPr/>
        </p:nvSpPr>
        <p:spPr>
          <a:xfrm>
            <a:off x="6628233" y="1257194"/>
            <a:ext cx="710752" cy="79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latin typeface="Segoe UI Light" panose="020B0502040204020203" pitchFamily="34" charset="0"/>
                <a:ea typeface="华文细黑" panose="02010600040101010101" pitchFamily="2" charset="-122"/>
                <a:cs typeface="Segoe UI Light" panose="020B0502040204020203" pitchFamily="34" charset="0"/>
              </a:rPr>
              <a:t>…</a:t>
            </a:r>
          </a:p>
        </p:txBody>
      </p:sp>
      <p:grpSp>
        <p:nvGrpSpPr>
          <p:cNvPr id="37" name="组 270"/>
          <p:cNvGrpSpPr/>
          <p:nvPr/>
        </p:nvGrpSpPr>
        <p:grpSpPr>
          <a:xfrm>
            <a:off x="6912303" y="2932518"/>
            <a:ext cx="2035037" cy="456957"/>
            <a:chOff x="7419990" y="5436573"/>
            <a:chExt cx="2607242" cy="585443"/>
          </a:xfrm>
        </p:grpSpPr>
        <p:sp>
          <p:nvSpPr>
            <p:cNvPr id="38" name="TextBox 54"/>
            <p:cNvSpPr txBox="1"/>
            <p:nvPr/>
          </p:nvSpPr>
          <p:spPr>
            <a:xfrm>
              <a:off x="8341164" y="5436573"/>
              <a:ext cx="143999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700" b="1" dirty="0">
                  <a:solidFill>
                    <a:srgbClr val="7F7F7F"/>
                  </a:solidFill>
                  <a:latin typeface="Segoe UI Light" panose="020B0502040204020203" pitchFamily="34" charset="0"/>
                  <a:ea typeface="华文细黑" panose="02010600040101010101" pitchFamily="2" charset="-122"/>
                  <a:cs typeface="Segoe UI Light" panose="020B0502040204020203" pitchFamily="34" charset="0"/>
                </a:rPr>
                <a:t>快速恢复</a:t>
              </a:r>
              <a:endParaRPr lang="en-US" altLang="zh-CN" sz="1700" b="1" dirty="0">
                <a:solidFill>
                  <a:srgbClr val="7F7F7F"/>
                </a:solidFill>
                <a:latin typeface="Segoe UI Light" panose="020B0502040204020203" pitchFamily="34" charset="0"/>
                <a:ea typeface="华文细黑" panose="02010600040101010101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9" name="右箭头 38"/>
            <p:cNvSpPr/>
            <p:nvPr/>
          </p:nvSpPr>
          <p:spPr>
            <a:xfrm>
              <a:off x="7419990" y="5734016"/>
              <a:ext cx="2607242" cy="288000"/>
            </a:xfrm>
            <a:prstGeom prst="rightArrow">
              <a:avLst/>
            </a:prstGeom>
            <a:noFill/>
            <a:ln w="12700" cmpd="sng">
              <a:gradFill flip="none" rotWithShape="1"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50000"/>
                      <a:alpha val="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46800" rIns="72000" bIns="46800"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4354664" y="4217761"/>
            <a:ext cx="4548590" cy="11355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72000" tIns="46800" rIns="72000" bIns="46800" rtlCol="0" anchor="t"/>
          <a:lstStyle/>
          <a:p>
            <a:pPr algn="r"/>
            <a:r>
              <a:rPr kumimoji="1" lang="en-US" altLang="zh-CN" sz="1700" dirty="0">
                <a:solidFill>
                  <a:srgbClr val="7F7F7F"/>
                </a:solidFill>
                <a:latin typeface="Segoe UI Light"/>
                <a:ea typeface="华文细黑"/>
              </a:rPr>
              <a:t>CDP</a:t>
            </a:r>
            <a:r>
              <a:rPr kumimoji="1" lang="zh-CN" altLang="en-US" sz="1700" dirty="0">
                <a:solidFill>
                  <a:srgbClr val="7F7F7F"/>
                </a:solidFill>
                <a:latin typeface="Segoe UI Light"/>
                <a:ea typeface="华文细黑"/>
              </a:rPr>
              <a:t>持续保护历史数据</a:t>
            </a:r>
            <a:endParaRPr kumimoji="1" lang="en-US" altLang="zh-CN" sz="1700" dirty="0">
              <a:solidFill>
                <a:srgbClr val="7F7F7F"/>
              </a:solidFill>
              <a:latin typeface="Segoe UI Light"/>
              <a:ea typeface="华文细黑"/>
            </a:endParaRPr>
          </a:p>
        </p:txBody>
      </p:sp>
      <p:grpSp>
        <p:nvGrpSpPr>
          <p:cNvPr id="41" name="组 128"/>
          <p:cNvGrpSpPr/>
          <p:nvPr/>
        </p:nvGrpSpPr>
        <p:grpSpPr>
          <a:xfrm>
            <a:off x="4481389" y="4428075"/>
            <a:ext cx="1002783" cy="842860"/>
            <a:chOff x="4591078" y="3501085"/>
            <a:chExt cx="1117660" cy="939416"/>
          </a:xfrm>
        </p:grpSpPr>
        <p:pic>
          <p:nvPicPr>
            <p:cNvPr id="42" name="图片 41" descr="4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78" y="3654000"/>
              <a:ext cx="1117660" cy="786501"/>
            </a:xfrm>
            <a:prstGeom prst="rect">
              <a:avLst/>
            </a:prstGeom>
          </p:spPr>
        </p:pic>
        <p:grpSp>
          <p:nvGrpSpPr>
            <p:cNvPr id="43" name="组 136"/>
            <p:cNvGrpSpPr/>
            <p:nvPr/>
          </p:nvGrpSpPr>
          <p:grpSpPr>
            <a:xfrm>
              <a:off x="4825681" y="3501085"/>
              <a:ext cx="753929" cy="537377"/>
              <a:chOff x="5643095" y="3839705"/>
              <a:chExt cx="753929" cy="537377"/>
            </a:xfrm>
          </p:grpSpPr>
          <p:grpSp>
            <p:nvGrpSpPr>
              <p:cNvPr id="44" name="Group 67"/>
              <p:cNvGrpSpPr>
                <a:grpSpLocks noChangeAspect="1"/>
              </p:cNvGrpSpPr>
              <p:nvPr/>
            </p:nvGrpSpPr>
            <p:grpSpPr>
              <a:xfrm>
                <a:off x="5863852" y="3839705"/>
                <a:ext cx="306000" cy="334489"/>
                <a:chOff x="6371777" y="3194304"/>
                <a:chExt cx="841250" cy="919571"/>
              </a:xfrm>
            </p:grpSpPr>
            <p:pic>
              <p:nvPicPr>
                <p:cNvPr id="57" name="Picture 6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601810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58" name="Picture 6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398057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59" name="Picture 66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194304"/>
                  <a:ext cx="841250" cy="512065"/>
                </a:xfrm>
                <a:prstGeom prst="rect">
                  <a:avLst/>
                </a:prstGeom>
              </p:spPr>
            </p:pic>
          </p:grpSp>
          <p:grpSp>
            <p:nvGrpSpPr>
              <p:cNvPr id="45" name="Group 67"/>
              <p:cNvGrpSpPr>
                <a:grpSpLocks noChangeAspect="1"/>
              </p:cNvGrpSpPr>
              <p:nvPr/>
            </p:nvGrpSpPr>
            <p:grpSpPr>
              <a:xfrm>
                <a:off x="6077043" y="3923434"/>
                <a:ext cx="319981" cy="349772"/>
                <a:chOff x="6371777" y="3194304"/>
                <a:chExt cx="841250" cy="919571"/>
              </a:xfrm>
            </p:grpSpPr>
            <p:pic>
              <p:nvPicPr>
                <p:cNvPr id="54" name="Picture 6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601810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55" name="Picture 65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398057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56" name="Picture 6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194304"/>
                  <a:ext cx="841250" cy="51206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67"/>
              <p:cNvGrpSpPr>
                <a:grpSpLocks noChangeAspect="1"/>
              </p:cNvGrpSpPr>
              <p:nvPr/>
            </p:nvGrpSpPr>
            <p:grpSpPr>
              <a:xfrm>
                <a:off x="5643095" y="3924536"/>
                <a:ext cx="319981" cy="349772"/>
                <a:chOff x="6371777" y="3194304"/>
                <a:chExt cx="841250" cy="919571"/>
              </a:xfrm>
            </p:grpSpPr>
            <p:pic>
              <p:nvPicPr>
                <p:cNvPr id="51" name="Picture 6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601810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52" name="Picture 65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398057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53" name="Picture 6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194304"/>
                  <a:ext cx="841250" cy="512065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67"/>
              <p:cNvGrpSpPr>
                <a:grpSpLocks noChangeAspect="1"/>
              </p:cNvGrpSpPr>
              <p:nvPr/>
            </p:nvGrpSpPr>
            <p:grpSpPr>
              <a:xfrm>
                <a:off x="5884336" y="4027310"/>
                <a:ext cx="319981" cy="349772"/>
                <a:chOff x="6371777" y="3194304"/>
                <a:chExt cx="841250" cy="919571"/>
              </a:xfrm>
            </p:grpSpPr>
            <p:pic>
              <p:nvPicPr>
                <p:cNvPr id="48" name="Picture 6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601810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49" name="Picture 65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398057"/>
                  <a:ext cx="841250" cy="512065"/>
                </a:xfrm>
                <a:prstGeom prst="rect">
                  <a:avLst/>
                </a:prstGeom>
              </p:spPr>
            </p:pic>
            <p:pic>
              <p:nvPicPr>
                <p:cNvPr id="50" name="Picture 6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1777" y="3194304"/>
                  <a:ext cx="841250" cy="51206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0" name="组 64"/>
          <p:cNvGrpSpPr/>
          <p:nvPr/>
        </p:nvGrpSpPr>
        <p:grpSpPr>
          <a:xfrm>
            <a:off x="5609318" y="4661689"/>
            <a:ext cx="588296" cy="560580"/>
            <a:chOff x="5210451" y="4575803"/>
            <a:chExt cx="527025" cy="502195"/>
          </a:xfrm>
        </p:grpSpPr>
        <p:pic>
          <p:nvPicPr>
            <p:cNvPr id="61" name="Picture 11"/>
            <p:cNvPicPr>
              <a:picLocks noChangeAspect="1"/>
            </p:cNvPicPr>
            <p:nvPr/>
          </p:nvPicPr>
          <p:blipFill>
            <a:blip r:embed="rId7" cstate="print">
              <a:alphaModFix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7941" y="4575803"/>
              <a:ext cx="277957" cy="364063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1500000" lon="3000000" rev="0"/>
              </a:camera>
              <a:lightRig rig="threePt" dir="t"/>
            </a:scene3d>
          </p:spPr>
        </p:pic>
        <p:pic>
          <p:nvPicPr>
            <p:cNvPr id="62" name="Picture 11"/>
            <p:cNvPicPr>
              <a:picLocks noChangeAspect="1"/>
            </p:cNvPicPr>
            <p:nvPr/>
          </p:nvPicPr>
          <p:blipFill>
            <a:blip r:embed="rId7" cstate="print">
              <a:alphaModFix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8777" y="4609459"/>
              <a:ext cx="277957" cy="364063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1500000" lon="3000000" rev="0"/>
              </a:camera>
              <a:lightRig rig="threePt" dir="t"/>
            </a:scene3d>
          </p:spPr>
        </p:pic>
        <p:pic>
          <p:nvPicPr>
            <p:cNvPr id="63" name="Picture 11"/>
            <p:cNvPicPr>
              <a:picLocks noChangeAspect="1"/>
            </p:cNvPicPr>
            <p:nvPr/>
          </p:nvPicPr>
          <p:blipFill>
            <a:blip r:embed="rId7" cstate="print">
              <a:alphaModFix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9614" y="4643115"/>
              <a:ext cx="277957" cy="364063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1500000" lon="3000000" rev="0"/>
              </a:camera>
              <a:lightRig rig="threePt" dir="t"/>
            </a:scene3d>
          </p:spPr>
        </p:pic>
        <p:pic>
          <p:nvPicPr>
            <p:cNvPr id="64" name="Picture 11"/>
            <p:cNvPicPr>
              <a:picLocks noChangeAspect="1"/>
            </p:cNvPicPr>
            <p:nvPr/>
          </p:nvPicPr>
          <p:blipFill>
            <a:blip r:embed="rId7" cstate="print">
              <a:alphaModFix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0451" y="4676772"/>
              <a:ext cx="277957" cy="364063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1500000" lon="3000000" rev="0"/>
              </a:camera>
              <a:lightRig rig="threePt" dir="t"/>
            </a:scene3d>
          </p:spPr>
        </p:pic>
        <p:pic>
          <p:nvPicPr>
            <p:cNvPr id="65" name="Picture 23" descr="ICON_Lock_Q30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155" y="4768957"/>
              <a:ext cx="172321" cy="309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组 4"/>
          <p:cNvGrpSpPr/>
          <p:nvPr/>
        </p:nvGrpSpPr>
        <p:grpSpPr>
          <a:xfrm>
            <a:off x="8358985" y="1835553"/>
            <a:ext cx="287092" cy="313821"/>
            <a:chOff x="9152220" y="1340185"/>
            <a:chExt cx="367816" cy="402060"/>
          </a:xfrm>
        </p:grpSpPr>
        <p:pic>
          <p:nvPicPr>
            <p:cNvPr id="67" name="Picture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2220" y="1518357"/>
              <a:ext cx="367816" cy="223888"/>
            </a:xfrm>
            <a:prstGeom prst="rect">
              <a:avLst/>
            </a:prstGeom>
          </p:spPr>
        </p:pic>
        <p:pic>
          <p:nvPicPr>
            <p:cNvPr id="68" name="Picture 6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2220" y="1429271"/>
              <a:ext cx="367816" cy="223888"/>
            </a:xfrm>
            <a:prstGeom prst="rect">
              <a:avLst/>
            </a:prstGeom>
          </p:spPr>
        </p:pic>
        <p:pic>
          <p:nvPicPr>
            <p:cNvPr id="69" name="Picture 6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2220" y="1340185"/>
              <a:ext cx="367816" cy="223888"/>
            </a:xfrm>
            <a:prstGeom prst="rect">
              <a:avLst/>
            </a:prstGeom>
          </p:spPr>
        </p:pic>
      </p:grpSp>
      <p:sp>
        <p:nvSpPr>
          <p:cNvPr id="70" name="TextBox 54"/>
          <p:cNvSpPr txBox="1"/>
          <p:nvPr/>
        </p:nvSpPr>
        <p:spPr>
          <a:xfrm>
            <a:off x="7632616" y="2111946"/>
            <a:ext cx="1343814" cy="276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00" dirty="0">
                <a:solidFill>
                  <a:srgbClr val="7F7F7F"/>
                </a:solidFill>
                <a:latin typeface="Segoe UI Light" panose="020B0502040204020203" pitchFamily="34" charset="0"/>
                <a:ea typeface="华文细黑" panose="02010600040101010101" pitchFamily="2" charset="-122"/>
                <a:cs typeface="Segoe UI Light" panose="020B0502040204020203" pitchFamily="34" charset="0"/>
              </a:rPr>
              <a:t>数据镜像</a:t>
            </a:r>
            <a:endParaRPr lang="en-US" altLang="zh-CN" sz="1700" dirty="0">
              <a:solidFill>
                <a:srgbClr val="7F7F7F"/>
              </a:solidFill>
              <a:latin typeface="Segoe UI Light" panose="020B0502040204020203" pitchFamily="34" charset="0"/>
              <a:ea typeface="华文细黑" panose="02010600040101010101" pitchFamily="2" charset="-122"/>
              <a:cs typeface="Segoe UI Light" panose="020B0502040204020203" pitchFamily="34" charset="0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6345629" y="4655326"/>
            <a:ext cx="310272" cy="626708"/>
            <a:chOff x="3566776" y="5156013"/>
            <a:chExt cx="397513" cy="802924"/>
          </a:xfrm>
        </p:grpSpPr>
        <p:pic>
          <p:nvPicPr>
            <p:cNvPr id="72" name="Picture 6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624" y="5735049"/>
              <a:ext cx="367816" cy="223888"/>
            </a:xfrm>
            <a:prstGeom prst="rect">
              <a:avLst/>
            </a:prstGeom>
          </p:spPr>
        </p:pic>
        <p:pic>
          <p:nvPicPr>
            <p:cNvPr id="73" name="Picture 11"/>
            <p:cNvPicPr>
              <a:picLocks noChangeAspect="1"/>
            </p:cNvPicPr>
            <p:nvPr/>
          </p:nvPicPr>
          <p:blipFill>
            <a:blip r:embed="rId7" cstate="print">
              <a:alphaModFix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6776" y="5156013"/>
              <a:ext cx="397513" cy="520656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1500000" lon="3000000" rev="0"/>
              </a:camera>
              <a:lightRig rig="threePt" dir="t"/>
            </a:scene3d>
          </p:spPr>
        </p:pic>
      </p:grpSp>
      <p:grpSp>
        <p:nvGrpSpPr>
          <p:cNvPr id="74" name="组合 73"/>
          <p:cNvGrpSpPr/>
          <p:nvPr/>
        </p:nvGrpSpPr>
        <p:grpSpPr>
          <a:xfrm>
            <a:off x="6718261" y="4679098"/>
            <a:ext cx="310272" cy="626708"/>
            <a:chOff x="3566776" y="5156013"/>
            <a:chExt cx="397513" cy="802924"/>
          </a:xfrm>
        </p:grpSpPr>
        <p:pic>
          <p:nvPicPr>
            <p:cNvPr id="75" name="Picture 6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624" y="5735049"/>
              <a:ext cx="367816" cy="223888"/>
            </a:xfrm>
            <a:prstGeom prst="rect">
              <a:avLst/>
            </a:prstGeom>
          </p:spPr>
        </p:pic>
        <p:pic>
          <p:nvPicPr>
            <p:cNvPr id="76" name="Picture 11"/>
            <p:cNvPicPr>
              <a:picLocks noChangeAspect="1"/>
            </p:cNvPicPr>
            <p:nvPr/>
          </p:nvPicPr>
          <p:blipFill>
            <a:blip r:embed="rId7" cstate="print">
              <a:alphaModFix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6776" y="5156013"/>
              <a:ext cx="397513" cy="520656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1500000" lon="3000000" rev="0"/>
              </a:camera>
              <a:lightRig rig="threePt" dir="t"/>
            </a:scene3d>
          </p:spPr>
        </p:pic>
      </p:grpSp>
      <p:grpSp>
        <p:nvGrpSpPr>
          <p:cNvPr id="77" name="组合 76"/>
          <p:cNvGrpSpPr/>
          <p:nvPr/>
        </p:nvGrpSpPr>
        <p:grpSpPr>
          <a:xfrm>
            <a:off x="7099645" y="4679098"/>
            <a:ext cx="310272" cy="626708"/>
            <a:chOff x="3566776" y="5156013"/>
            <a:chExt cx="397513" cy="802924"/>
          </a:xfrm>
        </p:grpSpPr>
        <p:pic>
          <p:nvPicPr>
            <p:cNvPr id="78" name="Picture 6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624" y="5735049"/>
              <a:ext cx="367816" cy="223888"/>
            </a:xfrm>
            <a:prstGeom prst="rect">
              <a:avLst/>
            </a:prstGeom>
          </p:spPr>
        </p:pic>
        <p:pic>
          <p:nvPicPr>
            <p:cNvPr id="79" name="Picture 11"/>
            <p:cNvPicPr>
              <a:picLocks noChangeAspect="1"/>
            </p:cNvPicPr>
            <p:nvPr/>
          </p:nvPicPr>
          <p:blipFill>
            <a:blip r:embed="rId7" cstate="print">
              <a:alphaModFix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6776" y="5156013"/>
              <a:ext cx="397513" cy="520656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1500000" lon="3000000" rev="0"/>
              </a:camera>
              <a:lightRig rig="threePt" dir="t"/>
            </a:scene3d>
          </p:spPr>
        </p:pic>
      </p:grpSp>
      <p:grpSp>
        <p:nvGrpSpPr>
          <p:cNvPr id="80" name="组合 79"/>
          <p:cNvGrpSpPr/>
          <p:nvPr/>
        </p:nvGrpSpPr>
        <p:grpSpPr>
          <a:xfrm>
            <a:off x="7464629" y="4664999"/>
            <a:ext cx="310272" cy="626708"/>
            <a:chOff x="3566776" y="5156013"/>
            <a:chExt cx="397513" cy="802924"/>
          </a:xfrm>
        </p:grpSpPr>
        <p:pic>
          <p:nvPicPr>
            <p:cNvPr id="81" name="Picture 6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624" y="5735049"/>
              <a:ext cx="367816" cy="223888"/>
            </a:xfrm>
            <a:prstGeom prst="rect">
              <a:avLst/>
            </a:prstGeom>
          </p:spPr>
        </p:pic>
        <p:pic>
          <p:nvPicPr>
            <p:cNvPr id="82" name="Picture 11"/>
            <p:cNvPicPr>
              <a:picLocks noChangeAspect="1"/>
            </p:cNvPicPr>
            <p:nvPr/>
          </p:nvPicPr>
          <p:blipFill>
            <a:blip r:embed="rId7" cstate="print">
              <a:alphaModFix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6776" y="5156013"/>
              <a:ext cx="397513" cy="520656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1500000" lon="3000000" rev="0"/>
              </a:camera>
              <a:lightRig rig="threePt" dir="t"/>
            </a:scene3d>
          </p:spPr>
        </p:pic>
      </p:grpSp>
      <p:grpSp>
        <p:nvGrpSpPr>
          <p:cNvPr id="83" name="组合 82"/>
          <p:cNvGrpSpPr/>
          <p:nvPr/>
        </p:nvGrpSpPr>
        <p:grpSpPr>
          <a:xfrm>
            <a:off x="8327998" y="4675516"/>
            <a:ext cx="310272" cy="626708"/>
            <a:chOff x="3566776" y="5156013"/>
            <a:chExt cx="397513" cy="802924"/>
          </a:xfrm>
        </p:grpSpPr>
        <p:pic>
          <p:nvPicPr>
            <p:cNvPr id="84" name="Picture 6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624" y="5735049"/>
              <a:ext cx="367816" cy="223888"/>
            </a:xfrm>
            <a:prstGeom prst="rect">
              <a:avLst/>
            </a:prstGeom>
          </p:spPr>
        </p:pic>
        <p:pic>
          <p:nvPicPr>
            <p:cNvPr id="85" name="Picture 11"/>
            <p:cNvPicPr>
              <a:picLocks noChangeAspect="1"/>
            </p:cNvPicPr>
            <p:nvPr/>
          </p:nvPicPr>
          <p:blipFill>
            <a:blip r:embed="rId7" cstate="print">
              <a:alphaModFix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6776" y="5156013"/>
              <a:ext cx="397513" cy="520656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1500000" lon="3000000" rev="0"/>
              </a:camera>
              <a:lightRig rig="threePt" dir="t"/>
            </a:scene3d>
          </p:spPr>
        </p:pic>
      </p:grpSp>
      <p:sp>
        <p:nvSpPr>
          <p:cNvPr id="86" name="文本框 85"/>
          <p:cNvSpPr txBox="1"/>
          <p:nvPr/>
        </p:nvSpPr>
        <p:spPr>
          <a:xfrm>
            <a:off x="7869969" y="4676361"/>
            <a:ext cx="371855" cy="456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ea typeface="华文细黑" panose="02010600040101010101" pitchFamily="2" charset="-122"/>
              </a:rPr>
              <a:t>…</a:t>
            </a:r>
            <a:endParaRPr lang="zh-CN" altLang="en-US" sz="3200" b="1" dirty="0">
              <a:ea typeface="华文细黑" panose="02010600040101010101" pitchFamily="2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9541582" y="2938940"/>
            <a:ext cx="1944560" cy="1087645"/>
            <a:chOff x="7505335" y="6795850"/>
            <a:chExt cx="2902238" cy="1623301"/>
          </a:xfrm>
        </p:grpSpPr>
        <p:pic>
          <p:nvPicPr>
            <p:cNvPr id="88" name="Picture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7253" y="7164366"/>
              <a:ext cx="1058585" cy="750554"/>
            </a:xfrm>
            <a:prstGeom prst="rect">
              <a:avLst/>
            </a:prstGeom>
          </p:spPr>
        </p:pic>
        <p:grpSp>
          <p:nvGrpSpPr>
            <p:cNvPr id="89" name="组 64"/>
            <p:cNvGrpSpPr/>
            <p:nvPr/>
          </p:nvGrpSpPr>
          <p:grpSpPr>
            <a:xfrm>
              <a:off x="8468983" y="6795850"/>
              <a:ext cx="694249" cy="665054"/>
              <a:chOff x="5210451" y="4575803"/>
              <a:chExt cx="485447" cy="465032"/>
            </a:xfrm>
          </p:grpSpPr>
          <p:pic>
            <p:nvPicPr>
              <p:cNvPr id="91" name="Picture 11"/>
              <p:cNvPicPr>
                <a:picLocks noChangeAspect="1"/>
              </p:cNvPicPr>
              <p:nvPr/>
            </p:nvPicPr>
            <p:blipFill>
              <a:blip r:embed="rId10" cstate="print">
                <a:alphaModFix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7941" y="4575803"/>
                <a:ext cx="277957" cy="364063"/>
              </a:xfrm>
              <a:prstGeom prst="rect">
                <a:avLst/>
              </a:prstGeom>
              <a:effectLst>
                <a:outerShdw blurRad="50800" dist="38100" dir="18900000" algn="bl" rotWithShape="0">
                  <a:prstClr val="black">
                    <a:alpha val="30000"/>
                  </a:prstClr>
                </a:outerShdw>
              </a:effectLst>
              <a:scene3d>
                <a:camera prst="orthographicFront">
                  <a:rot lat="1500000" lon="3000000" rev="0"/>
                </a:camera>
                <a:lightRig rig="threePt" dir="t"/>
              </a:scene3d>
            </p:spPr>
          </p:pic>
          <p:pic>
            <p:nvPicPr>
              <p:cNvPr id="92" name="Picture 11"/>
              <p:cNvPicPr>
                <a:picLocks noChangeAspect="1"/>
              </p:cNvPicPr>
              <p:nvPr/>
            </p:nvPicPr>
            <p:blipFill>
              <a:blip r:embed="rId10" cstate="print">
                <a:alphaModFix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8777" y="4609459"/>
                <a:ext cx="277957" cy="364063"/>
              </a:xfrm>
              <a:prstGeom prst="rect">
                <a:avLst/>
              </a:prstGeom>
              <a:effectLst>
                <a:outerShdw blurRad="50800" dist="38100" dir="18900000" algn="bl" rotWithShape="0">
                  <a:prstClr val="black">
                    <a:alpha val="30000"/>
                  </a:prstClr>
                </a:outerShdw>
              </a:effectLst>
              <a:scene3d>
                <a:camera prst="orthographicFront">
                  <a:rot lat="1500000" lon="3000000" rev="0"/>
                </a:camera>
                <a:lightRig rig="threePt" dir="t"/>
              </a:scene3d>
            </p:spPr>
          </p:pic>
          <p:pic>
            <p:nvPicPr>
              <p:cNvPr id="93" name="Picture 11"/>
              <p:cNvPicPr>
                <a:picLocks noChangeAspect="1"/>
              </p:cNvPicPr>
              <p:nvPr/>
            </p:nvPicPr>
            <p:blipFill>
              <a:blip r:embed="rId10" cstate="print">
                <a:alphaModFix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9614" y="4643115"/>
                <a:ext cx="277957" cy="364063"/>
              </a:xfrm>
              <a:prstGeom prst="rect">
                <a:avLst/>
              </a:prstGeom>
              <a:effectLst>
                <a:outerShdw blurRad="50800" dist="38100" dir="18900000" algn="bl" rotWithShape="0">
                  <a:prstClr val="black">
                    <a:alpha val="30000"/>
                  </a:prstClr>
                </a:outerShdw>
              </a:effectLst>
              <a:scene3d>
                <a:camera prst="orthographicFront">
                  <a:rot lat="1500000" lon="3000000" rev="0"/>
                </a:camera>
                <a:lightRig rig="threePt" dir="t"/>
              </a:scene3d>
            </p:spPr>
          </p:pic>
          <p:pic>
            <p:nvPicPr>
              <p:cNvPr id="94" name="Picture 11"/>
              <p:cNvPicPr>
                <a:picLocks noChangeAspect="1"/>
              </p:cNvPicPr>
              <p:nvPr/>
            </p:nvPicPr>
            <p:blipFill>
              <a:blip r:embed="rId10" cstate="print">
                <a:alphaModFix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0451" y="4676772"/>
                <a:ext cx="277957" cy="364063"/>
              </a:xfrm>
              <a:prstGeom prst="rect">
                <a:avLst/>
              </a:prstGeom>
              <a:effectLst>
                <a:outerShdw blurRad="50800" dist="38100" dir="18900000" algn="bl" rotWithShape="0">
                  <a:prstClr val="black">
                    <a:alpha val="30000"/>
                  </a:prstClr>
                </a:outerShdw>
              </a:effectLst>
              <a:scene3d>
                <a:camera prst="orthographicFront">
                  <a:rot lat="1500000" lon="3000000" rev="0"/>
                </a:camera>
                <a:lightRig rig="threePt" dir="t"/>
              </a:scene3d>
            </p:spPr>
          </p:pic>
        </p:grpSp>
        <p:sp>
          <p:nvSpPr>
            <p:cNvPr id="90" name="TextBox 54"/>
            <p:cNvSpPr txBox="1"/>
            <p:nvPr/>
          </p:nvSpPr>
          <p:spPr>
            <a:xfrm>
              <a:off x="7505335" y="7890894"/>
              <a:ext cx="2902238" cy="528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700" dirty="0" err="1">
                  <a:solidFill>
                    <a:srgbClr val="7F7F7F"/>
                  </a:solidFill>
                  <a:latin typeface="Segoe UI Light" panose="020B0502040204020203" pitchFamily="34" charset="0"/>
                  <a:ea typeface="华文细黑" panose="02010600040101010101" pitchFamily="2" charset="-122"/>
                  <a:cs typeface="Segoe UI Light" panose="020B0502040204020203" pitchFamily="34" charset="0"/>
                </a:rPr>
                <a:t>SANBoot</a:t>
              </a:r>
              <a:r>
                <a:rPr lang="zh-CN" altLang="en-US" sz="1700" dirty="0">
                  <a:solidFill>
                    <a:srgbClr val="7F7F7F"/>
                  </a:solidFill>
                  <a:latin typeface="Segoe UI Light" panose="020B0502040204020203" pitchFamily="34" charset="0"/>
                  <a:ea typeface="华文细黑" panose="02010600040101010101" pitchFamily="2" charset="-122"/>
                  <a:cs typeface="Segoe UI Light" panose="020B0502040204020203" pitchFamily="34" charset="0"/>
                </a:rPr>
                <a:t>裸机恢复</a:t>
              </a:r>
              <a:endParaRPr lang="en-US" altLang="zh-CN" sz="1700" dirty="0">
                <a:solidFill>
                  <a:srgbClr val="7F7F7F"/>
                </a:solidFill>
                <a:latin typeface="Segoe UI Light" panose="020B0502040204020203" pitchFamily="34" charset="0"/>
                <a:ea typeface="华文细黑" panose="02010600040101010101" pitchFamily="2" charset="-122"/>
                <a:cs typeface="Segoe UI Light" panose="020B0502040204020203" pitchFamily="34" charset="0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9750968" y="4332936"/>
            <a:ext cx="1420226" cy="1054382"/>
            <a:chOff x="8019226" y="4346050"/>
            <a:chExt cx="1819560" cy="1350850"/>
          </a:xfrm>
        </p:grpSpPr>
        <p:grpSp>
          <p:nvGrpSpPr>
            <p:cNvPr id="96" name="组 417"/>
            <p:cNvGrpSpPr/>
            <p:nvPr/>
          </p:nvGrpSpPr>
          <p:grpSpPr>
            <a:xfrm>
              <a:off x="8019226" y="4701120"/>
              <a:ext cx="1819560" cy="995780"/>
              <a:chOff x="5759607" y="2972126"/>
              <a:chExt cx="1846349" cy="1010440"/>
            </a:xfrm>
          </p:grpSpPr>
          <p:pic>
            <p:nvPicPr>
              <p:cNvPr id="102" name="Picture 3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2655" y="2972126"/>
                <a:ext cx="920915" cy="652944"/>
              </a:xfrm>
              <a:prstGeom prst="rect">
                <a:avLst/>
              </a:prstGeom>
            </p:spPr>
          </p:pic>
          <p:sp>
            <p:nvSpPr>
              <p:cNvPr id="103" name="TextBox 54"/>
              <p:cNvSpPr txBox="1"/>
              <p:nvPr/>
            </p:nvSpPr>
            <p:spPr>
              <a:xfrm>
                <a:off x="5759607" y="3522426"/>
                <a:ext cx="1846349" cy="460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700" dirty="0">
                    <a:solidFill>
                      <a:srgbClr val="7F7F7F"/>
                    </a:solidFill>
                    <a:latin typeface="Segoe UI Light" panose="020B0502040204020203" pitchFamily="34" charset="0"/>
                    <a:ea typeface="华文细黑" panose="02010600040101010101" pitchFamily="2" charset="-122"/>
                    <a:cs typeface="Segoe UI Light" panose="020B0502040204020203" pitchFamily="34" charset="0"/>
                  </a:rPr>
                  <a:t>Live CD </a:t>
                </a:r>
                <a:r>
                  <a:rPr lang="zh-CN" altLang="en-US" sz="1700" dirty="0">
                    <a:solidFill>
                      <a:srgbClr val="7F7F7F"/>
                    </a:solidFill>
                    <a:latin typeface="Segoe UI Light" panose="020B0502040204020203" pitchFamily="34" charset="0"/>
                    <a:ea typeface="华文细黑" panose="02010600040101010101" pitchFamily="2" charset="-122"/>
                    <a:cs typeface="Segoe UI Light" panose="020B0502040204020203" pitchFamily="34" charset="0"/>
                  </a:rPr>
                  <a:t>恢复</a:t>
                </a:r>
                <a:endParaRPr lang="en-US" altLang="zh-CN" sz="1700" dirty="0">
                  <a:solidFill>
                    <a:srgbClr val="7F7F7F"/>
                  </a:solidFill>
                  <a:latin typeface="Segoe UI Light" panose="020B0502040204020203" pitchFamily="34" charset="0"/>
                  <a:ea typeface="华文细黑" panose="02010600040101010101" pitchFamily="2" charset="-122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97" name="组 4"/>
            <p:cNvGrpSpPr/>
            <p:nvPr/>
          </p:nvGrpSpPr>
          <p:grpSpPr>
            <a:xfrm>
              <a:off x="9091985" y="4841376"/>
              <a:ext cx="367816" cy="402060"/>
              <a:chOff x="9152220" y="1340185"/>
              <a:chExt cx="367816" cy="402060"/>
            </a:xfrm>
          </p:grpSpPr>
          <p:pic>
            <p:nvPicPr>
              <p:cNvPr id="99" name="Picture 6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2220" y="1518357"/>
                <a:ext cx="367816" cy="223888"/>
              </a:xfrm>
              <a:prstGeom prst="rect">
                <a:avLst/>
              </a:prstGeom>
            </p:spPr>
          </p:pic>
          <p:pic>
            <p:nvPicPr>
              <p:cNvPr id="100" name="Picture 6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2220" y="1429271"/>
                <a:ext cx="367816" cy="223888"/>
              </a:xfrm>
              <a:prstGeom prst="rect">
                <a:avLst/>
              </a:prstGeom>
            </p:spPr>
          </p:pic>
          <p:pic>
            <p:nvPicPr>
              <p:cNvPr id="101" name="Picture 6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2220" y="1340185"/>
                <a:ext cx="367816" cy="223888"/>
              </a:xfrm>
              <a:prstGeom prst="rect">
                <a:avLst/>
              </a:prstGeom>
            </p:spPr>
          </p:pic>
        </p:grpSp>
        <p:pic>
          <p:nvPicPr>
            <p:cNvPr id="98" name="Picture 29" descr="ICON_CD-DVD_Q308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0344" y="4346050"/>
              <a:ext cx="576808" cy="549714"/>
            </a:xfrm>
            <a:prstGeom prst="rect">
              <a:avLst/>
            </a:prstGeom>
            <a:noFill/>
            <a:ln>
              <a:noFill/>
            </a:ln>
            <a:scene3d>
              <a:camera prst="perspectiveContrastingLeftFacing"/>
              <a:lightRig rig="threePt" dir="t"/>
            </a:scene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4" name="组合 103"/>
          <p:cNvGrpSpPr/>
          <p:nvPr/>
        </p:nvGrpSpPr>
        <p:grpSpPr>
          <a:xfrm>
            <a:off x="5797547" y="2855256"/>
            <a:ext cx="1716708" cy="966090"/>
            <a:chOff x="5104007" y="3245348"/>
            <a:chExt cx="2199406" cy="1237731"/>
          </a:xfrm>
        </p:grpSpPr>
        <p:sp>
          <p:nvSpPr>
            <p:cNvPr id="105" name="TextBox 54"/>
            <p:cNvSpPr txBox="1"/>
            <p:nvPr/>
          </p:nvSpPr>
          <p:spPr>
            <a:xfrm>
              <a:off x="5104007" y="4026821"/>
              <a:ext cx="2199406" cy="456258"/>
            </a:xfrm>
            <a:prstGeom prst="rect">
              <a:avLst/>
            </a:prstGeom>
            <a:noFill/>
          </p:spPr>
          <p:txBody>
            <a:bodyPr wrap="square" lIns="72000" tIns="46800" rIns="72000" bIns="46800" rtlCol="0">
              <a:spAutoFit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0" b="1" dirty="0" smtClean="0">
                  <a:latin typeface="Segoe UI Light" panose="020B0502040204020203" pitchFamily="34" charset="0"/>
                  <a:ea typeface="华文细黑" panose="02010600040101010101" pitchFamily="2" charset="-122"/>
                  <a:cs typeface="Segoe UI Light" panose="020B0502040204020203" pitchFamily="34" charset="0"/>
                </a:rPr>
                <a:t>CSI_SC</a:t>
              </a:r>
              <a:r>
                <a:rPr lang="zh-CN" altLang="en-US" sz="1700" b="1" dirty="0" smtClean="0">
                  <a:latin typeface="Segoe UI Light" panose="020B0502040204020203" pitchFamily="34" charset="0"/>
                  <a:ea typeface="华文细黑" panose="02010600040101010101" pitchFamily="2" charset="-122"/>
                  <a:cs typeface="Segoe UI Light" panose="020B0502040204020203" pitchFamily="34" charset="0"/>
                </a:rPr>
                <a:t>数据</a:t>
              </a:r>
              <a:r>
                <a:rPr lang="zh-CN" altLang="en-US" sz="1700" b="1" dirty="0">
                  <a:latin typeface="Segoe UI Light" panose="020B0502040204020203" pitchFamily="34" charset="0"/>
                  <a:ea typeface="华文细黑" panose="02010600040101010101" pitchFamily="2" charset="-122"/>
                  <a:cs typeface="Segoe UI Light" panose="020B0502040204020203" pitchFamily="34" charset="0"/>
                </a:rPr>
                <a:t>方舟</a:t>
              </a:r>
              <a:endParaRPr lang="en-US" altLang="zh-CN" sz="1700" b="1" dirty="0">
                <a:latin typeface="Segoe UI Light" panose="020B0502040204020203" pitchFamily="34" charset="0"/>
                <a:ea typeface="华文细黑" panose="02010600040101010101" pitchFamily="2" charset="-122"/>
                <a:cs typeface="Segoe UI Light" panose="020B0502040204020203" pitchFamily="34" charset="0"/>
              </a:endParaRPr>
            </a:p>
          </p:txBody>
        </p:sp>
        <p:pic>
          <p:nvPicPr>
            <p:cNvPr id="106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50897" y="3245348"/>
              <a:ext cx="1305626" cy="85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" name="组合 106"/>
          <p:cNvGrpSpPr/>
          <p:nvPr/>
        </p:nvGrpSpPr>
        <p:grpSpPr>
          <a:xfrm flipH="1">
            <a:off x="3718942" y="2429013"/>
            <a:ext cx="2388161" cy="1495277"/>
            <a:chOff x="6243042" y="2845809"/>
            <a:chExt cx="3845700" cy="2329347"/>
          </a:xfrm>
        </p:grpSpPr>
        <p:sp>
          <p:nvSpPr>
            <p:cNvPr id="108" name="梯形 107"/>
            <p:cNvSpPr/>
            <p:nvPr/>
          </p:nvSpPr>
          <p:spPr>
            <a:xfrm rot="16200000">
              <a:off x="6822060" y="2266791"/>
              <a:ext cx="2329347" cy="3487383"/>
            </a:xfrm>
            <a:prstGeom prst="trapezoid">
              <a:avLst>
                <a:gd name="adj" fmla="val 48778"/>
              </a:avLst>
            </a:prstGeom>
            <a:gradFill flip="none" rotWithShape="1">
              <a:gsLst>
                <a:gs pos="51000">
                  <a:schemeClr val="accent2">
                    <a:lumMod val="20000"/>
                    <a:lumOff val="80000"/>
                  </a:schemeClr>
                </a:gs>
                <a:gs pos="17000">
                  <a:srgbClr val="EFBAC1"/>
                </a:gs>
                <a:gs pos="89000">
                  <a:schemeClr val="bg1"/>
                </a:gs>
              </a:gsLst>
              <a:lin ang="54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92934"/>
                </a:solidFill>
              </a:endParaRPr>
            </a:p>
          </p:txBody>
        </p:sp>
        <p:pic>
          <p:nvPicPr>
            <p:cNvPr id="109" name="Picture 151" descr="ICON_VM_desktop_Q308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6461" y="3684533"/>
              <a:ext cx="614401" cy="715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151" descr="ICON_VM_desktop_Q308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3451" y="3577805"/>
              <a:ext cx="789130" cy="918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51" descr="ICON_VM_desktop_Q308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132" y="3472176"/>
              <a:ext cx="970610" cy="1129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2" name="环形箭头 192">
            <a:extLst>
              <a:ext uri="{FF2B5EF4-FFF2-40B4-BE49-F238E27FC236}">
                <a16:creationId xmlns="" xmlns:a16="http://schemas.microsoft.com/office/drawing/2014/main" id="{03E1C0FB-DB84-4351-8425-D1F28EDA20D7}"/>
              </a:ext>
            </a:extLst>
          </p:cNvPr>
          <p:cNvSpPr/>
          <p:nvPr/>
        </p:nvSpPr>
        <p:spPr>
          <a:xfrm rot="16200000" flipV="1">
            <a:off x="5276822" y="2741762"/>
            <a:ext cx="850968" cy="841038"/>
          </a:xfrm>
          <a:prstGeom prst="circularArrow">
            <a:avLst>
              <a:gd name="adj1" fmla="val 8941"/>
              <a:gd name="adj2" fmla="val 1142319"/>
              <a:gd name="adj3" fmla="val 20297438"/>
              <a:gd name="adj4" fmla="val 1663220"/>
              <a:gd name="adj5" fmla="val 13981"/>
            </a:avLst>
          </a:prstGeom>
          <a:gradFill flip="none" rotWithShape="1">
            <a:gsLst>
              <a:gs pos="300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292934"/>
              </a:solidFill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="" xmlns:a16="http://schemas.microsoft.com/office/drawing/2014/main" id="{6108CE5B-A10B-49FC-92CC-FC810556A83C}"/>
              </a:ext>
            </a:extLst>
          </p:cNvPr>
          <p:cNvSpPr/>
          <p:nvPr/>
        </p:nvSpPr>
        <p:spPr>
          <a:xfrm>
            <a:off x="5277304" y="3025326"/>
            <a:ext cx="85953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dirty="0">
                <a:ln w="0"/>
                <a:solidFill>
                  <a:srgbClr val="EBEBEB">
                    <a:lumMod val="2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2~5</a:t>
            </a:r>
            <a:r>
              <a:rPr lang="zh-CN" altLang="en-US" sz="1200" dirty="0">
                <a:ln w="0"/>
                <a:solidFill>
                  <a:srgbClr val="EBEBEB">
                    <a:lumMod val="2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分钟</a:t>
            </a:r>
            <a:endParaRPr lang="zh-CN" altLang="en-US" sz="1400" dirty="0">
              <a:ln w="0"/>
              <a:solidFill>
                <a:srgbClr val="EBEBEB">
                  <a:lumMod val="25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4" name="Picture 509" descr="DGRM_Server_VMs_basic_3_ESX_Q408">
            <a:extLst>
              <a:ext uri="{FF2B5EF4-FFF2-40B4-BE49-F238E27FC236}">
                <a16:creationId xmlns="" xmlns:a16="http://schemas.microsoft.com/office/drawing/2014/main" id="{C42DD104-730E-4C28-BAA4-54B4AC76E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957" y="1637659"/>
            <a:ext cx="749003" cy="714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TextBox 54">
            <a:extLst>
              <a:ext uri="{FF2B5EF4-FFF2-40B4-BE49-F238E27FC236}">
                <a16:creationId xmlns="" xmlns:a16="http://schemas.microsoft.com/office/drawing/2014/main" id="{A2D078FA-7957-4FD1-9609-AE4AF802FCFF}"/>
              </a:ext>
            </a:extLst>
          </p:cNvPr>
          <p:cNvSpPr txBox="1"/>
          <p:nvPr/>
        </p:nvSpPr>
        <p:spPr>
          <a:xfrm>
            <a:off x="9720486" y="2338069"/>
            <a:ext cx="15649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dirty="0" err="1">
                <a:solidFill>
                  <a:srgbClr val="7F7F7F"/>
                </a:solidFill>
                <a:latin typeface="Segoe UI Light" panose="020B0502040204020203" pitchFamily="34" charset="0"/>
                <a:ea typeface="华文细黑" panose="02010600040101010101" pitchFamily="2" charset="-122"/>
                <a:cs typeface="Segoe UI Light" panose="020B0502040204020203" pitchFamily="34" charset="0"/>
              </a:rPr>
              <a:t>ESXi</a:t>
            </a:r>
            <a:r>
              <a:rPr lang="en-US" altLang="zh-CN" sz="1700" dirty="0">
                <a:solidFill>
                  <a:srgbClr val="7F7F7F"/>
                </a:solidFill>
                <a:latin typeface="Segoe UI Light" panose="020B0502040204020203" pitchFamily="34" charset="0"/>
                <a:ea typeface="华文细黑" panose="02010600040101010101" pitchFamily="2" charset="-122"/>
                <a:cs typeface="Segoe UI Light" panose="020B0502040204020203" pitchFamily="34" charset="0"/>
              </a:rPr>
              <a:t> P2V</a:t>
            </a:r>
            <a:r>
              <a:rPr lang="zh-CN" altLang="en-US" sz="1700" dirty="0">
                <a:solidFill>
                  <a:srgbClr val="7F7F7F"/>
                </a:solidFill>
                <a:latin typeface="Segoe UI Light" panose="020B0502040204020203" pitchFamily="34" charset="0"/>
                <a:ea typeface="华文细黑" panose="02010600040101010101" pitchFamily="2" charset="-122"/>
                <a:cs typeface="Segoe UI Light" panose="020B0502040204020203" pitchFamily="34" charset="0"/>
              </a:rPr>
              <a:t>恢复</a:t>
            </a:r>
            <a:endParaRPr lang="en-US" altLang="zh-CN" sz="1700" dirty="0">
              <a:solidFill>
                <a:srgbClr val="7F7F7F"/>
              </a:solidFill>
              <a:latin typeface="Segoe UI Light" panose="020B0502040204020203" pitchFamily="34" charset="0"/>
              <a:ea typeface="华文细黑" panose="02010600040101010101" pitchFamily="2" charset="-122"/>
              <a:cs typeface="Segoe UI Light" panose="020B0502040204020203" pitchFamily="34" charset="0"/>
            </a:endParaRPr>
          </a:p>
        </p:txBody>
      </p:sp>
      <p:pic>
        <p:nvPicPr>
          <p:cNvPr id="116" name="Picture 49">
            <a:extLst>
              <a:ext uri="{FF2B5EF4-FFF2-40B4-BE49-F238E27FC236}">
                <a16:creationId xmlns="" xmlns:a16="http://schemas.microsoft.com/office/drawing/2014/main" id="{CF53C766-54F4-436A-804E-07647294F25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090" y="1848824"/>
            <a:ext cx="120344" cy="196306"/>
          </a:xfrm>
          <a:prstGeom prst="rect">
            <a:avLst/>
          </a:prstGeom>
        </p:spPr>
      </p:pic>
      <p:pic>
        <p:nvPicPr>
          <p:cNvPr id="117" name="Picture 3">
            <a:extLst>
              <a:ext uri="{FF2B5EF4-FFF2-40B4-BE49-F238E27FC236}">
                <a16:creationId xmlns="" xmlns:a16="http://schemas.microsoft.com/office/drawing/2014/main" id="{BA1222AF-1DB2-489E-8078-AA74659BCB0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4" y="1859241"/>
            <a:ext cx="121235" cy="19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5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0860-3CE7-4EC1-80B2-E4FAEF86BBEB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163369" y="1630736"/>
            <a:ext cx="7934658" cy="33699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altLang="zh-CN" sz="3600" b="1" dirty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900" b="1" dirty="0" smtClean="0">
                <a:latin typeface="+mn-ea"/>
              </a:rPr>
              <a:t>云计算产业趋势</a:t>
            </a:r>
            <a:endParaRPr lang="en-US" altLang="zh-CN" sz="3900" b="1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900" b="1" dirty="0" smtClean="0">
                <a:latin typeface="+mn-ea"/>
              </a:rPr>
              <a:t>云</a:t>
            </a:r>
            <a:r>
              <a:rPr lang="zh-CN" altLang="en-US" sz="3900" b="1" dirty="0">
                <a:latin typeface="+mn-ea"/>
              </a:rPr>
              <a:t>灾备</a:t>
            </a:r>
            <a:r>
              <a:rPr lang="zh-CN" altLang="en-US" sz="3900" b="1" dirty="0" smtClean="0">
                <a:latin typeface="+mn-ea"/>
              </a:rPr>
              <a:t>方案</a:t>
            </a:r>
            <a:endParaRPr lang="en-US" altLang="zh-CN" sz="3900" b="1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900" b="1" dirty="0" smtClean="0">
                <a:latin typeface="+mn-ea"/>
              </a:rPr>
              <a:t>方案优势</a:t>
            </a:r>
            <a:endParaRPr lang="en-US" altLang="zh-CN" sz="3900" b="1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900" b="1" dirty="0">
                <a:latin typeface="+mn-ea"/>
              </a:rPr>
              <a:t>客户</a:t>
            </a:r>
            <a:r>
              <a:rPr lang="zh-CN" altLang="en-US" sz="3900" b="1" dirty="0" smtClean="0">
                <a:latin typeface="+mn-ea"/>
              </a:rPr>
              <a:t>案例</a:t>
            </a:r>
            <a:endParaRPr lang="en-US" altLang="zh-CN" sz="39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4443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远程容灾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949043" y="1299384"/>
            <a:ext cx="1761787" cy="478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dirty="0" smtClean="0">
                <a:ln w="0"/>
                <a:solidFill>
                  <a:schemeClr val="tx1"/>
                </a:solidFill>
              </a:rPr>
              <a:t>远程容灾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占位符 3"/>
          <p:cNvSpPr txBox="1">
            <a:spLocks/>
          </p:cNvSpPr>
          <p:nvPr/>
        </p:nvSpPr>
        <p:spPr>
          <a:xfrm>
            <a:off x="478582" y="2348946"/>
            <a:ext cx="2946944" cy="24588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auto">
              <a:lnSpc>
                <a:spcPct val="150000"/>
              </a:lnSpc>
              <a:buClr>
                <a:srgbClr val="CB2B3A"/>
              </a:buClr>
            </a:pPr>
            <a:r>
              <a:rPr lang="zh-CN" altLang="en-US" sz="1600" dirty="0" smtClean="0">
                <a:solidFill>
                  <a:srgbClr val="292934"/>
                </a:solidFill>
              </a:rPr>
              <a:t>基于</a:t>
            </a:r>
            <a:r>
              <a:rPr lang="en-US" altLang="zh-CN" sz="1600" dirty="0" smtClean="0">
                <a:solidFill>
                  <a:srgbClr val="292934"/>
                </a:solidFill>
              </a:rPr>
              <a:t>IP</a:t>
            </a:r>
            <a:r>
              <a:rPr lang="zh-CN" altLang="en-US" sz="1600" dirty="0" smtClean="0">
                <a:solidFill>
                  <a:srgbClr val="292934"/>
                </a:solidFill>
              </a:rPr>
              <a:t>的远程异步复制容灾</a:t>
            </a:r>
            <a:endParaRPr lang="en-US" altLang="zh-CN" sz="1600" dirty="0" smtClean="0">
              <a:solidFill>
                <a:srgbClr val="292934"/>
              </a:solidFill>
            </a:endParaRPr>
          </a:p>
          <a:p>
            <a:pPr marL="285750" indent="-285750" fontAlgn="auto">
              <a:lnSpc>
                <a:spcPct val="150000"/>
              </a:lnSpc>
              <a:buClr>
                <a:srgbClr val="CB2B3A"/>
              </a:buClr>
            </a:pPr>
            <a:r>
              <a:rPr lang="zh-CN" altLang="en-US" sz="1600" dirty="0" smtClean="0">
                <a:solidFill>
                  <a:srgbClr val="292934"/>
                </a:solidFill>
              </a:rPr>
              <a:t>支持数据压缩、加密</a:t>
            </a:r>
            <a:endParaRPr lang="en-US" altLang="zh-CN" sz="1600" dirty="0" smtClean="0">
              <a:solidFill>
                <a:srgbClr val="292934"/>
              </a:solidFill>
            </a:endParaRPr>
          </a:p>
          <a:p>
            <a:pPr marL="285750" indent="-285750" fontAlgn="auto">
              <a:lnSpc>
                <a:spcPct val="150000"/>
              </a:lnSpc>
              <a:buClr>
                <a:srgbClr val="CB2B3A"/>
              </a:buClr>
            </a:pPr>
            <a:r>
              <a:rPr lang="zh-CN" altLang="en-US" sz="1600" dirty="0" smtClean="0">
                <a:solidFill>
                  <a:srgbClr val="292934"/>
                </a:solidFill>
              </a:rPr>
              <a:t>支持一对一、多对一容灾</a:t>
            </a:r>
            <a:endParaRPr lang="en-US" altLang="zh-CN" sz="1600" dirty="0" smtClean="0">
              <a:solidFill>
                <a:srgbClr val="292934"/>
              </a:solidFill>
            </a:endParaRPr>
          </a:p>
          <a:p>
            <a:pPr marL="285750" indent="-285750" fontAlgn="auto">
              <a:lnSpc>
                <a:spcPct val="150000"/>
              </a:lnSpc>
              <a:buClr>
                <a:srgbClr val="CB2B3A"/>
              </a:buClr>
            </a:pPr>
            <a:r>
              <a:rPr lang="zh-CN" altLang="en-US" sz="1600" dirty="0" smtClean="0">
                <a:solidFill>
                  <a:srgbClr val="292934"/>
                </a:solidFill>
              </a:rPr>
              <a:t>支持传输限速、多</a:t>
            </a:r>
            <a:r>
              <a:rPr lang="en-US" altLang="zh-CN" sz="1600" dirty="0" smtClean="0">
                <a:solidFill>
                  <a:srgbClr val="292934"/>
                </a:solidFill>
              </a:rPr>
              <a:t>IP</a:t>
            </a:r>
            <a:r>
              <a:rPr lang="zh-CN" altLang="en-US" sz="1600" dirty="0" smtClean="0">
                <a:solidFill>
                  <a:srgbClr val="292934"/>
                </a:solidFill>
              </a:rPr>
              <a:t>均衡负载</a:t>
            </a:r>
          </a:p>
          <a:p>
            <a:pPr fontAlgn="auto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3646934" y="1260294"/>
            <a:ext cx="7638821" cy="4948531"/>
            <a:chOff x="3949210" y="1030310"/>
            <a:chExt cx="7638821" cy="4948531"/>
          </a:xfrm>
        </p:grpSpPr>
        <p:sp>
          <p:nvSpPr>
            <p:cNvPr id="7" name="矩形 6"/>
            <p:cNvSpPr/>
            <p:nvPr/>
          </p:nvSpPr>
          <p:spPr>
            <a:xfrm>
              <a:off x="3949210" y="1100005"/>
              <a:ext cx="4550406" cy="4878836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bg1">
                  <a:lumMod val="65000"/>
                </a:schemeClr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rtlCol="0" anchor="b"/>
            <a:lstStyle/>
            <a:p>
              <a:pPr algn="ctr"/>
              <a:r>
                <a:rPr kumimoji="1" lang="zh-CN" altLang="en-US" sz="1400" dirty="0">
                  <a:solidFill>
                    <a:srgbClr val="FFFFFF">
                      <a:lumMod val="50000"/>
                    </a:srgbClr>
                  </a:solidFill>
                  <a:latin typeface="华文细黑" panose="02010600040101010101" pitchFamily="2" charset="-122"/>
                </a:rPr>
                <a:t>数据中心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045072" y="3348383"/>
              <a:ext cx="4372752" cy="1011032"/>
            </a:xfrm>
            <a:prstGeom prst="rect">
              <a:avLst/>
            </a:prstGeom>
            <a:solidFill>
              <a:srgbClr val="C3DCF2"/>
            </a:solidFill>
            <a:ln w="3175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lIns="71959" tIns="71959" rIns="71959" bIns="71959" rtlCol="0" anchor="b"/>
            <a:lstStyle/>
            <a:p>
              <a:r>
                <a:rPr kumimoji="1" lang="zh-CN" altLang="en-US" sz="1200" spc="-300" dirty="0">
                  <a:solidFill>
                    <a:srgbClr val="FFFFFF">
                      <a:lumMod val="50000"/>
                    </a:srgbClr>
                  </a:solidFill>
                  <a:latin typeface="Segoe UI Light"/>
                </a:rPr>
                <a:t>存储管理层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4042892" y="1190933"/>
              <a:ext cx="4372453" cy="10812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71959" tIns="71959" rIns="71959" bIns="71959" rtlCol="0" anchor="b"/>
            <a:lstStyle/>
            <a:p>
              <a:pPr algn="ctr"/>
              <a:endParaRPr kumimoji="1" lang="zh-CN" altLang="en-US" sz="1700" dirty="0">
                <a:solidFill>
                  <a:srgbClr val="FFFFFF">
                    <a:lumMod val="50000"/>
                  </a:srgbClr>
                </a:solidFill>
                <a:latin typeface="Segoe UI Ligh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042939" y="4424952"/>
              <a:ext cx="4374818" cy="13230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71991" tIns="71991" rIns="71991" bIns="71991" rtlCol="0" anchor="b"/>
            <a:lstStyle/>
            <a:p>
              <a:pPr algn="ctr"/>
              <a:endParaRPr kumimoji="1" lang="zh-CN" altLang="en-US" sz="1700" dirty="0">
                <a:solidFill>
                  <a:srgbClr val="FFFFFF">
                    <a:lumMod val="50000"/>
                  </a:srgbClr>
                </a:solidFill>
                <a:latin typeface="Segoe UI Ligh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045342" y="4423598"/>
              <a:ext cx="4372752" cy="1324415"/>
            </a:xfrm>
            <a:prstGeom prst="rect">
              <a:avLst/>
            </a:prstGeom>
            <a:noFill/>
            <a:ln w="3175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lIns="71959" tIns="71959" rIns="71959" bIns="71959" rtlCol="0" anchor="b"/>
            <a:lstStyle/>
            <a:p>
              <a:r>
                <a:rPr kumimoji="1" lang="zh-CN" altLang="en-US" sz="1200" spc="-300" dirty="0">
                  <a:solidFill>
                    <a:srgbClr val="FFFFFF">
                      <a:lumMod val="50000"/>
                    </a:srgbClr>
                  </a:solidFill>
                  <a:latin typeface="Segoe UI Light"/>
                </a:rPr>
                <a:t>存储设备层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4045342" y="1190932"/>
              <a:ext cx="4372416" cy="903745"/>
            </a:xfrm>
            <a:prstGeom prst="rect">
              <a:avLst/>
            </a:prstGeom>
            <a:noFill/>
            <a:ln w="3175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lIns="71959" tIns="71959" rIns="71959" bIns="71959" rtlCol="0" anchor="b"/>
            <a:lstStyle/>
            <a:p>
              <a:r>
                <a:rPr kumimoji="1" lang="zh-CN" altLang="en-US" sz="1200" spc="-300" dirty="0">
                  <a:solidFill>
                    <a:srgbClr val="FFFFFF">
                      <a:lumMod val="50000"/>
                    </a:srgbClr>
                  </a:solidFill>
                  <a:latin typeface="Segoe UI Light"/>
                </a:rPr>
                <a:t>应用层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042891" y="2370684"/>
              <a:ext cx="4372453" cy="903745"/>
              <a:chOff x="1963397" y="2122683"/>
              <a:chExt cx="5237537" cy="1082550"/>
            </a:xfrm>
          </p:grpSpPr>
          <p:sp>
            <p:nvSpPr>
              <p:cNvPr id="187" name="矩形 186"/>
              <p:cNvSpPr/>
              <p:nvPr/>
            </p:nvSpPr>
            <p:spPr>
              <a:xfrm>
                <a:off x="1963397" y="2122683"/>
                <a:ext cx="5237537" cy="10825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noFill/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71959" tIns="71959" rIns="71959" bIns="71959" rtlCol="0" anchor="b"/>
              <a:lstStyle/>
              <a:p>
                <a:pPr algn="ctr"/>
                <a:endParaRPr kumimoji="1" lang="zh-CN" altLang="en-US" sz="1700" dirty="0">
                  <a:solidFill>
                    <a:srgbClr val="FFFFFF">
                      <a:lumMod val="50000"/>
                    </a:srgbClr>
                  </a:solidFill>
                  <a:latin typeface="Segoe UI Light"/>
                </a:endParaRPr>
              </a:p>
            </p:txBody>
          </p:sp>
          <p:grpSp>
            <p:nvGrpSpPr>
              <p:cNvPr id="188" name="组合 187"/>
              <p:cNvGrpSpPr/>
              <p:nvPr/>
            </p:nvGrpSpPr>
            <p:grpSpPr>
              <a:xfrm>
                <a:off x="3248701" y="2432664"/>
                <a:ext cx="1598371" cy="477709"/>
                <a:chOff x="3248701" y="2432664"/>
                <a:chExt cx="1598371" cy="477709"/>
              </a:xfrm>
            </p:grpSpPr>
            <p:pic>
              <p:nvPicPr>
                <p:cNvPr id="189" name="Picture 5" descr="ICON_NetworkSwitch_Q308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70124" y="2537775"/>
                  <a:ext cx="576948" cy="32696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5400000" sx="97000" sy="97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90" name="TextBox 54"/>
                <p:cNvSpPr txBox="1"/>
                <p:nvPr/>
              </p:nvSpPr>
              <p:spPr>
                <a:xfrm>
                  <a:off x="3248701" y="2432664"/>
                  <a:ext cx="1012913" cy="477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b="1" dirty="0">
                      <a:solidFill>
                        <a:srgbClr val="292934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光纤</a:t>
                  </a:r>
                  <a:r>
                    <a:rPr lang="en-US" altLang="zh-CN" sz="1200" b="1" dirty="0">
                      <a:solidFill>
                        <a:srgbClr val="292934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/IP</a:t>
                  </a:r>
                </a:p>
                <a:p>
                  <a:pPr algn="ctr"/>
                  <a:r>
                    <a:rPr lang="zh-CN" altLang="en-US" sz="1200" b="1" dirty="0">
                      <a:solidFill>
                        <a:srgbClr val="292934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交换机</a:t>
                  </a:r>
                  <a:endParaRPr lang="en-US" altLang="zh-CN" sz="1200" b="1" dirty="0">
                    <a:solidFill>
                      <a:srgbClr val="292934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14" name="Straight Connector 111"/>
            <p:cNvCxnSpPr>
              <a:endCxn id="189" idx="0"/>
            </p:cNvCxnSpPr>
            <p:nvPr/>
          </p:nvCxnSpPr>
          <p:spPr>
            <a:xfrm>
              <a:off x="6209444" y="2186533"/>
              <a:ext cx="0" cy="530682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11"/>
            <p:cNvCxnSpPr/>
            <p:nvPr/>
          </p:nvCxnSpPr>
          <p:spPr>
            <a:xfrm>
              <a:off x="5639993" y="1887891"/>
              <a:ext cx="0" cy="206786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4348017" y="1975034"/>
              <a:ext cx="3767064" cy="211500"/>
            </a:xfrm>
            <a:prstGeom prst="rect">
              <a:avLst/>
            </a:prstGeom>
            <a:solidFill>
              <a:srgbClr val="C62A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200" dirty="0">
                  <a:solidFill>
                    <a:srgbClr val="FFFFFF"/>
                  </a:solidFill>
                  <a:latin typeface="Segoe UI Light"/>
                  <a:cs typeface="Segoe UI Light"/>
                </a:rPr>
                <a:t>FC/IP SAN</a:t>
              </a:r>
              <a:endParaRPr kumimoji="1" lang="zh-CN" altLang="en-US" sz="1200" dirty="0">
                <a:solidFill>
                  <a:srgbClr val="FFFFFF"/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040700" y="2376038"/>
              <a:ext cx="4372416" cy="977284"/>
            </a:xfrm>
            <a:prstGeom prst="rect">
              <a:avLst/>
            </a:prstGeom>
            <a:noFill/>
            <a:ln w="3175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lIns="71959" tIns="71959" rIns="71959" bIns="71959" rtlCol="0" anchor="b"/>
            <a:lstStyle/>
            <a:p>
              <a:r>
                <a:rPr kumimoji="1" lang="zh-CN" altLang="en-US" sz="1200" spc="-300" dirty="0">
                  <a:solidFill>
                    <a:srgbClr val="FFFFFF">
                      <a:lumMod val="50000"/>
                    </a:srgbClr>
                  </a:solidFill>
                  <a:latin typeface="Segoe UI Light"/>
                </a:rPr>
                <a:t>网络层</a:t>
              </a: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5528994" y="3437989"/>
              <a:ext cx="1348208" cy="953611"/>
              <a:chOff x="3196834" y="1811225"/>
              <a:chExt cx="2155434" cy="1524576"/>
            </a:xfrm>
          </p:grpSpPr>
          <p:grpSp>
            <p:nvGrpSpPr>
              <p:cNvPr id="178" name="组合 177"/>
              <p:cNvGrpSpPr/>
              <p:nvPr/>
            </p:nvGrpSpPr>
            <p:grpSpPr>
              <a:xfrm>
                <a:off x="3196834" y="2060203"/>
                <a:ext cx="2155434" cy="1275598"/>
                <a:chOff x="3196834" y="2060203"/>
                <a:chExt cx="2155434" cy="1275598"/>
              </a:xfrm>
            </p:grpSpPr>
            <p:sp>
              <p:nvSpPr>
                <p:cNvPr id="185" name="TextBox 54"/>
                <p:cNvSpPr txBox="1"/>
                <p:nvPr/>
              </p:nvSpPr>
              <p:spPr>
                <a:xfrm>
                  <a:off x="3196834" y="2889465"/>
                  <a:ext cx="2155434" cy="446336"/>
                </a:xfrm>
                <a:prstGeom prst="rect">
                  <a:avLst/>
                </a:prstGeom>
                <a:noFill/>
              </p:spPr>
              <p:txBody>
                <a:bodyPr wrap="square" lIns="72000" tIns="46800" rIns="72000" bIns="46800" rtlCol="0">
                  <a:spAutoFit/>
                </a:bodyPr>
                <a:lstStyle>
                  <a:defPPr>
                    <a:defRPr lang="zh-CN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200" b="1" dirty="0" smtClean="0">
                      <a:solidFill>
                        <a:srgbClr val="CB2B3A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CSI_SC</a:t>
                  </a:r>
                  <a:r>
                    <a:rPr lang="zh-CN" altLang="en-US" sz="1200" b="1" dirty="0" smtClean="0">
                      <a:solidFill>
                        <a:srgbClr val="CB2B3A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数据</a:t>
                  </a:r>
                  <a:r>
                    <a:rPr lang="zh-CN" altLang="en-US" sz="1200" b="1" dirty="0">
                      <a:solidFill>
                        <a:srgbClr val="CB2B3A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方舟</a:t>
                  </a:r>
                  <a:endParaRPr lang="en-US" altLang="zh-CN" sz="1200" b="1" dirty="0">
                    <a:solidFill>
                      <a:srgbClr val="CB2B3A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186" name="Picture 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74293" y="2060203"/>
                  <a:ext cx="1729843" cy="1010041"/>
                </a:xfrm>
                <a:prstGeom prst="rect">
                  <a:avLst/>
                </a:prstGeom>
              </p:spPr>
            </p:pic>
          </p:grpSp>
          <p:grpSp>
            <p:nvGrpSpPr>
              <p:cNvPr id="179" name="组 64"/>
              <p:cNvGrpSpPr/>
              <p:nvPr/>
            </p:nvGrpSpPr>
            <p:grpSpPr>
              <a:xfrm>
                <a:off x="3867313" y="1811225"/>
                <a:ext cx="753711" cy="718202"/>
                <a:chOff x="5210451" y="4575803"/>
                <a:chExt cx="527025" cy="502195"/>
              </a:xfrm>
            </p:grpSpPr>
            <p:pic>
              <p:nvPicPr>
                <p:cNvPr id="180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7941" y="4575803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181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8777" y="4609459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182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9614" y="4643115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183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0451" y="4676772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184" name="Picture 23" descr="ICON_Lock_Q308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5155" y="4768957"/>
                  <a:ext cx="172321" cy="3090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9" name="组合 18"/>
            <p:cNvGrpSpPr/>
            <p:nvPr/>
          </p:nvGrpSpPr>
          <p:grpSpPr>
            <a:xfrm>
              <a:off x="4565757" y="4565956"/>
              <a:ext cx="3337398" cy="850669"/>
              <a:chOff x="1612448" y="3599295"/>
              <a:chExt cx="5335630" cy="1359998"/>
            </a:xfrm>
          </p:grpSpPr>
          <p:sp>
            <p:nvSpPr>
              <p:cNvPr id="133" name="矩形 132"/>
              <p:cNvSpPr/>
              <p:nvPr/>
            </p:nvSpPr>
            <p:spPr>
              <a:xfrm>
                <a:off x="1612448" y="3599295"/>
                <a:ext cx="5335630" cy="13599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mpd="sng">
                <a:solidFill>
                  <a:schemeClr val="bg1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72000" tIns="46800" rIns="72000" bIns="46800" rtlCol="0" anchor="t"/>
              <a:lstStyle/>
              <a:p>
                <a:pPr algn="r"/>
                <a:endParaRPr kumimoji="1" lang="en-US" altLang="zh-CN" sz="1700" dirty="0">
                  <a:solidFill>
                    <a:srgbClr val="7F7F7F"/>
                  </a:solidFill>
                  <a:latin typeface="Segoe UI Light"/>
                </a:endParaRPr>
              </a:p>
            </p:txBody>
          </p:sp>
          <p:grpSp>
            <p:nvGrpSpPr>
              <p:cNvPr id="134" name="组合 133"/>
              <p:cNvGrpSpPr/>
              <p:nvPr/>
            </p:nvGrpSpPr>
            <p:grpSpPr>
              <a:xfrm>
                <a:off x="1648109" y="3949253"/>
                <a:ext cx="1264148" cy="990954"/>
                <a:chOff x="1685799" y="4900065"/>
                <a:chExt cx="1264148" cy="990954"/>
              </a:xfrm>
            </p:grpSpPr>
            <p:grpSp>
              <p:nvGrpSpPr>
                <p:cNvPr id="160" name="组 183"/>
                <p:cNvGrpSpPr/>
                <p:nvPr/>
              </p:nvGrpSpPr>
              <p:grpSpPr>
                <a:xfrm>
                  <a:off x="1884556" y="4900065"/>
                  <a:ext cx="866635" cy="617708"/>
                  <a:chOff x="5643095" y="3839705"/>
                  <a:chExt cx="753929" cy="537377"/>
                </a:xfrm>
              </p:grpSpPr>
              <p:grpSp>
                <p:nvGrpSpPr>
                  <p:cNvPr id="162" name="Group 67"/>
                  <p:cNvGrpSpPr>
                    <a:grpSpLocks noChangeAspect="1"/>
                  </p:cNvGrpSpPr>
                  <p:nvPr/>
                </p:nvGrpSpPr>
                <p:grpSpPr>
                  <a:xfrm>
                    <a:off x="5863852" y="3839705"/>
                    <a:ext cx="306000" cy="334489"/>
                    <a:chOff x="6371777" y="3194304"/>
                    <a:chExt cx="841250" cy="919571"/>
                  </a:xfrm>
                </p:grpSpPr>
                <p:pic>
                  <p:nvPicPr>
                    <p:cNvPr id="175" name="Picture 64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601810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6" name="Picture 65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398057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7" name="Picture 66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194304"/>
                      <a:ext cx="841250" cy="51206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3" name="Group 67"/>
                  <p:cNvGrpSpPr>
                    <a:grpSpLocks noChangeAspect="1"/>
                  </p:cNvGrpSpPr>
                  <p:nvPr/>
                </p:nvGrpSpPr>
                <p:grpSpPr>
                  <a:xfrm>
                    <a:off x="6077043" y="3923434"/>
                    <a:ext cx="319981" cy="349772"/>
                    <a:chOff x="6371777" y="3194304"/>
                    <a:chExt cx="841250" cy="919571"/>
                  </a:xfrm>
                </p:grpSpPr>
                <p:pic>
                  <p:nvPicPr>
                    <p:cNvPr id="172" name="Picture 64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601810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3" name="Picture 65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398057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4" name="Picture 6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194304"/>
                      <a:ext cx="841250" cy="51206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4" name="Group 67"/>
                  <p:cNvGrpSpPr>
                    <a:grpSpLocks noChangeAspect="1"/>
                  </p:cNvGrpSpPr>
                  <p:nvPr/>
                </p:nvGrpSpPr>
                <p:grpSpPr>
                  <a:xfrm>
                    <a:off x="5643095" y="3924536"/>
                    <a:ext cx="319981" cy="349772"/>
                    <a:chOff x="6371777" y="3194304"/>
                    <a:chExt cx="841250" cy="919571"/>
                  </a:xfrm>
                </p:grpSpPr>
                <p:pic>
                  <p:nvPicPr>
                    <p:cNvPr id="169" name="Picture 64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601810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0" name="Picture 65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398057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1" name="Picture 6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194304"/>
                      <a:ext cx="841250" cy="51206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5" name="Group 67"/>
                  <p:cNvGrpSpPr>
                    <a:grpSpLocks noChangeAspect="1"/>
                  </p:cNvGrpSpPr>
                  <p:nvPr/>
                </p:nvGrpSpPr>
                <p:grpSpPr>
                  <a:xfrm>
                    <a:off x="5884336" y="4027310"/>
                    <a:ext cx="319981" cy="349772"/>
                    <a:chOff x="6371777" y="3194304"/>
                    <a:chExt cx="841250" cy="919571"/>
                  </a:xfrm>
                </p:grpSpPr>
                <p:pic>
                  <p:nvPicPr>
                    <p:cNvPr id="166" name="Picture 64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601810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7" name="Picture 65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398057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" name="Picture 6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194304"/>
                      <a:ext cx="841250" cy="512065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61" name="TextBox 54"/>
                <p:cNvSpPr txBox="1"/>
                <p:nvPr/>
              </p:nvSpPr>
              <p:spPr>
                <a:xfrm>
                  <a:off x="1685799" y="5505455"/>
                  <a:ext cx="1264148" cy="385564"/>
                </a:xfrm>
                <a:prstGeom prst="rect">
                  <a:avLst/>
                </a:prstGeom>
                <a:noFill/>
              </p:spPr>
              <p:txBody>
                <a:bodyPr wrap="square" lIns="72000" tIns="46800" rIns="72000" bIns="46800" rtlCol="0">
                  <a:spAutoFit/>
                </a:bodyPr>
                <a:lstStyle>
                  <a:defPPr>
                    <a:defRPr lang="zh-CN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zh-CN" altLang="en-US" sz="1200" dirty="0">
                      <a:solidFill>
                        <a:srgbClr val="7F7F7F"/>
                      </a:solidFill>
                      <a:latin typeface="Segoe UI Light"/>
                    </a:rPr>
                    <a:t>备份空间</a:t>
                  </a:r>
                  <a:endParaRPr kumimoji="1" lang="en-US" altLang="zh-CN" sz="1200" dirty="0">
                    <a:solidFill>
                      <a:srgbClr val="7F7F7F"/>
                    </a:solidFill>
                    <a:latin typeface="Segoe UI Light"/>
                  </a:endParaRPr>
                </a:p>
              </p:txBody>
            </p:sp>
          </p:grpSp>
          <p:grpSp>
            <p:nvGrpSpPr>
              <p:cNvPr id="135" name="组 64"/>
              <p:cNvGrpSpPr/>
              <p:nvPr/>
            </p:nvGrpSpPr>
            <p:grpSpPr>
              <a:xfrm>
                <a:off x="3113980" y="4131776"/>
                <a:ext cx="753711" cy="718202"/>
                <a:chOff x="5210451" y="4575803"/>
                <a:chExt cx="527025" cy="502195"/>
              </a:xfrm>
            </p:grpSpPr>
            <p:pic>
              <p:nvPicPr>
                <p:cNvPr id="155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7941" y="4575803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156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8777" y="4609459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157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9614" y="4643115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158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0451" y="4676772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159" name="Picture 23" descr="ICON_Lock_Q308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5155" y="4768957"/>
                  <a:ext cx="172321" cy="3090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36" name="组 27"/>
              <p:cNvGrpSpPr/>
              <p:nvPr/>
            </p:nvGrpSpPr>
            <p:grpSpPr>
              <a:xfrm>
                <a:off x="4112252" y="4124491"/>
                <a:ext cx="2676247" cy="732773"/>
                <a:chOff x="4420182" y="5609815"/>
                <a:chExt cx="2676247" cy="732773"/>
              </a:xfrm>
            </p:grpSpPr>
            <p:grpSp>
              <p:nvGrpSpPr>
                <p:cNvPr id="138" name="组 26"/>
                <p:cNvGrpSpPr/>
                <p:nvPr/>
              </p:nvGrpSpPr>
              <p:grpSpPr>
                <a:xfrm>
                  <a:off x="4420182" y="5609815"/>
                  <a:ext cx="2676247" cy="712290"/>
                  <a:chOff x="4420182" y="5609815"/>
                  <a:chExt cx="2676247" cy="712290"/>
                </a:xfrm>
              </p:grpSpPr>
              <p:grpSp>
                <p:nvGrpSpPr>
                  <p:cNvPr id="140" name="组 24"/>
                  <p:cNvGrpSpPr/>
                  <p:nvPr/>
                </p:nvGrpSpPr>
                <p:grpSpPr>
                  <a:xfrm>
                    <a:off x="4420182" y="5609815"/>
                    <a:ext cx="367815" cy="712290"/>
                    <a:chOff x="4638161" y="7648408"/>
                    <a:chExt cx="367815" cy="712290"/>
                  </a:xfrm>
                </p:grpSpPr>
                <p:pic>
                  <p:nvPicPr>
                    <p:cNvPr id="153" name="Picture 6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38161" y="8136811"/>
                      <a:ext cx="367815" cy="22388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4" name="Picture 11"/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alphaModFix/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52645" y="7648408"/>
                      <a:ext cx="338846" cy="443815"/>
                    </a:xfrm>
                    <a:prstGeom prst="rect">
                      <a:avLst/>
                    </a:prstGeom>
                    <a:effectLst>
                      <a:outerShdw blurRad="50800" dist="38100" dir="18900000" algn="bl" rotWithShape="0">
                        <a:prstClr val="black">
                          <a:alpha val="30000"/>
                        </a:prstClr>
                      </a:outerShdw>
                    </a:effectLst>
                    <a:scene3d>
                      <a:camera prst="orthographicFront">
                        <a:rot lat="1500000" lon="3000000" rev="0"/>
                      </a:camera>
                      <a:lightRig rig="threePt" dir="t"/>
                    </a:scene3d>
                  </p:spPr>
                </p:pic>
              </p:grpSp>
              <p:grpSp>
                <p:nvGrpSpPr>
                  <p:cNvPr id="141" name="组 437"/>
                  <p:cNvGrpSpPr/>
                  <p:nvPr/>
                </p:nvGrpSpPr>
                <p:grpSpPr>
                  <a:xfrm>
                    <a:off x="4911582" y="5609815"/>
                    <a:ext cx="367815" cy="712290"/>
                    <a:chOff x="4638161" y="7648408"/>
                    <a:chExt cx="367815" cy="712290"/>
                  </a:xfrm>
                </p:grpSpPr>
                <p:pic>
                  <p:nvPicPr>
                    <p:cNvPr id="151" name="Picture 6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38161" y="8136811"/>
                      <a:ext cx="367815" cy="22388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2" name="Picture 11"/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alphaModFix/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52645" y="7648408"/>
                      <a:ext cx="338846" cy="443815"/>
                    </a:xfrm>
                    <a:prstGeom prst="rect">
                      <a:avLst/>
                    </a:prstGeom>
                    <a:effectLst>
                      <a:outerShdw blurRad="50800" dist="38100" dir="18900000" algn="bl" rotWithShape="0">
                        <a:prstClr val="black">
                          <a:alpha val="30000"/>
                        </a:prstClr>
                      </a:outerShdw>
                    </a:effectLst>
                    <a:scene3d>
                      <a:camera prst="orthographicFront">
                        <a:rot lat="1500000" lon="3000000" rev="0"/>
                      </a:camera>
                      <a:lightRig rig="threePt" dir="t"/>
                    </a:scene3d>
                  </p:spPr>
                </p:pic>
              </p:grpSp>
              <p:grpSp>
                <p:nvGrpSpPr>
                  <p:cNvPr id="142" name="组 440"/>
                  <p:cNvGrpSpPr/>
                  <p:nvPr/>
                </p:nvGrpSpPr>
                <p:grpSpPr>
                  <a:xfrm>
                    <a:off x="5402982" y="5609815"/>
                    <a:ext cx="367815" cy="712290"/>
                    <a:chOff x="4638161" y="7648408"/>
                    <a:chExt cx="367815" cy="712290"/>
                  </a:xfrm>
                </p:grpSpPr>
                <p:pic>
                  <p:nvPicPr>
                    <p:cNvPr id="149" name="Picture 6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38161" y="8136811"/>
                      <a:ext cx="367815" cy="22388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0" name="Picture 11"/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alphaModFix/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52645" y="7648408"/>
                      <a:ext cx="338846" cy="443815"/>
                    </a:xfrm>
                    <a:prstGeom prst="rect">
                      <a:avLst/>
                    </a:prstGeom>
                    <a:effectLst>
                      <a:outerShdw blurRad="50800" dist="38100" dir="18900000" algn="bl" rotWithShape="0">
                        <a:prstClr val="black">
                          <a:alpha val="30000"/>
                        </a:prstClr>
                      </a:outerShdw>
                    </a:effectLst>
                    <a:scene3d>
                      <a:camera prst="orthographicFront">
                        <a:rot lat="1500000" lon="3000000" rev="0"/>
                      </a:camera>
                      <a:lightRig rig="threePt" dir="t"/>
                    </a:scene3d>
                  </p:spPr>
                </p:pic>
              </p:grpSp>
              <p:grpSp>
                <p:nvGrpSpPr>
                  <p:cNvPr id="143" name="组 443"/>
                  <p:cNvGrpSpPr/>
                  <p:nvPr/>
                </p:nvGrpSpPr>
                <p:grpSpPr>
                  <a:xfrm>
                    <a:off x="5894382" y="5609815"/>
                    <a:ext cx="367815" cy="712290"/>
                    <a:chOff x="4638161" y="7648408"/>
                    <a:chExt cx="367815" cy="712290"/>
                  </a:xfrm>
                </p:grpSpPr>
                <p:pic>
                  <p:nvPicPr>
                    <p:cNvPr id="147" name="Picture 6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38161" y="8136811"/>
                      <a:ext cx="367815" cy="22388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8" name="Picture 11"/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alphaModFix/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52645" y="7648408"/>
                      <a:ext cx="338846" cy="443815"/>
                    </a:xfrm>
                    <a:prstGeom prst="rect">
                      <a:avLst/>
                    </a:prstGeom>
                    <a:effectLst>
                      <a:outerShdw blurRad="50800" dist="38100" dir="18900000" algn="bl" rotWithShape="0">
                        <a:prstClr val="black">
                          <a:alpha val="30000"/>
                        </a:prstClr>
                      </a:outerShdw>
                    </a:effectLst>
                    <a:scene3d>
                      <a:camera prst="orthographicFront">
                        <a:rot lat="1500000" lon="3000000" rev="0"/>
                      </a:camera>
                      <a:lightRig rig="threePt" dir="t"/>
                    </a:scene3d>
                  </p:spPr>
                </p:pic>
              </p:grpSp>
              <p:grpSp>
                <p:nvGrpSpPr>
                  <p:cNvPr id="144" name="组 447"/>
                  <p:cNvGrpSpPr/>
                  <p:nvPr/>
                </p:nvGrpSpPr>
                <p:grpSpPr>
                  <a:xfrm>
                    <a:off x="6728614" y="5609815"/>
                    <a:ext cx="367815" cy="712290"/>
                    <a:chOff x="4638161" y="7648408"/>
                    <a:chExt cx="367815" cy="712290"/>
                  </a:xfrm>
                </p:grpSpPr>
                <p:pic>
                  <p:nvPicPr>
                    <p:cNvPr id="145" name="Picture 6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38161" y="8136811"/>
                      <a:ext cx="367815" cy="22388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6" name="Picture 11"/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alphaModFix/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52645" y="7648408"/>
                      <a:ext cx="338846" cy="443815"/>
                    </a:xfrm>
                    <a:prstGeom prst="rect">
                      <a:avLst/>
                    </a:prstGeom>
                    <a:effectLst>
                      <a:outerShdw blurRad="50800" dist="38100" dir="18900000" algn="bl" rotWithShape="0">
                        <a:prstClr val="black">
                          <a:alpha val="30000"/>
                        </a:prstClr>
                      </a:outerShdw>
                    </a:effectLst>
                    <a:scene3d>
                      <a:camera prst="orthographicFront">
                        <a:rot lat="1500000" lon="3000000" rev="0"/>
                      </a:camera>
                      <a:lightRig rig="threePt" dir="t"/>
                    </a:scene3d>
                  </p:spPr>
                </p:pic>
              </p:grpSp>
            </p:grpSp>
            <p:sp>
              <p:nvSpPr>
                <p:cNvPr id="139" name="TextBox 54"/>
                <p:cNvSpPr txBox="1"/>
                <p:nvPr/>
              </p:nvSpPr>
              <p:spPr>
                <a:xfrm>
                  <a:off x="6038809" y="5819368"/>
                  <a:ext cx="91059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800" b="1" dirty="0">
                      <a:solidFill>
                        <a:srgbClr val="292934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…</a:t>
                  </a:r>
                </a:p>
              </p:txBody>
            </p:sp>
          </p:grpSp>
          <p:sp>
            <p:nvSpPr>
              <p:cNvPr id="137" name="矩形 136"/>
              <p:cNvSpPr/>
              <p:nvPr/>
            </p:nvSpPr>
            <p:spPr>
              <a:xfrm>
                <a:off x="3107103" y="3640679"/>
                <a:ext cx="2978346" cy="343334"/>
              </a:xfrm>
              <a:prstGeom prst="rect">
                <a:avLst/>
              </a:prstGeom>
              <a:noFill/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72000" tIns="46800" rIns="72000" bIns="46800" rtlCol="0" anchor="t"/>
              <a:lstStyle/>
              <a:p>
                <a:r>
                  <a:rPr kumimoji="1" lang="en-US" altLang="zh-CN" sz="1200" b="1" dirty="0">
                    <a:solidFill>
                      <a:srgbClr val="FFFFFF">
                        <a:lumMod val="50000"/>
                      </a:srgbClr>
                    </a:solidFill>
                    <a:latin typeface="Segoe UI Light"/>
                  </a:rPr>
                  <a:t>CDP</a:t>
                </a:r>
                <a:r>
                  <a:rPr kumimoji="1" lang="zh-CN" altLang="en-US" sz="1200" b="1" dirty="0">
                    <a:solidFill>
                      <a:srgbClr val="FFFFFF">
                        <a:lumMod val="50000"/>
                      </a:srgbClr>
                    </a:solidFill>
                    <a:latin typeface="Segoe UI Light"/>
                  </a:rPr>
                  <a:t> 持续保护历史数据</a:t>
                </a:r>
                <a:endParaRPr kumimoji="1" lang="en-US" altLang="zh-CN" sz="1200" b="1" dirty="0">
                  <a:solidFill>
                    <a:srgbClr val="FFFFFF">
                      <a:lumMod val="50000"/>
                    </a:srgbClr>
                  </a:solidFill>
                  <a:latin typeface="Segoe UI Light"/>
                </a:endParaRPr>
              </a:p>
            </p:txBody>
          </p:sp>
        </p:grpSp>
        <p:cxnSp>
          <p:nvCxnSpPr>
            <p:cNvPr id="20" name="Straight Connector 111"/>
            <p:cNvCxnSpPr/>
            <p:nvPr/>
          </p:nvCxnSpPr>
          <p:spPr>
            <a:xfrm>
              <a:off x="4715201" y="1891247"/>
              <a:ext cx="0" cy="206786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111"/>
            <p:cNvCxnSpPr/>
            <p:nvPr/>
          </p:nvCxnSpPr>
          <p:spPr>
            <a:xfrm>
              <a:off x="6850126" y="1887891"/>
              <a:ext cx="0" cy="206786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111"/>
            <p:cNvCxnSpPr/>
            <p:nvPr/>
          </p:nvCxnSpPr>
          <p:spPr>
            <a:xfrm>
              <a:off x="7794279" y="1887891"/>
              <a:ext cx="0" cy="206786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9305692" y="1100005"/>
              <a:ext cx="2282339" cy="4878836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bg1">
                  <a:lumMod val="65000"/>
                </a:schemeClr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rtlCol="0" anchor="b"/>
            <a:lstStyle/>
            <a:p>
              <a:pPr algn="ctr"/>
              <a:r>
                <a:rPr kumimoji="1" lang="zh-CN" altLang="en-US" sz="1200" dirty="0">
                  <a:solidFill>
                    <a:srgbClr val="FFFFFF">
                      <a:lumMod val="50000"/>
                    </a:srgbClr>
                  </a:solidFill>
                  <a:latin typeface="华文细黑" panose="02010600040101010101" pitchFamily="2" charset="-122"/>
                </a:rPr>
                <a:t>远程容灾中心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9399375" y="1173510"/>
              <a:ext cx="2106006" cy="10812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71959" tIns="71959" rIns="71959" bIns="71959" rtlCol="0" anchor="b"/>
            <a:lstStyle/>
            <a:p>
              <a:pPr algn="ctr"/>
              <a:endParaRPr kumimoji="1" lang="zh-CN" altLang="en-US" sz="1700" dirty="0">
                <a:solidFill>
                  <a:srgbClr val="FFFFFF">
                    <a:lumMod val="50000"/>
                  </a:srgbClr>
                </a:solidFill>
                <a:latin typeface="Segoe UI Ligh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399421" y="4451434"/>
              <a:ext cx="2105959" cy="12791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71991" tIns="71991" rIns="71991" bIns="71991" rtlCol="0" anchor="b"/>
            <a:lstStyle/>
            <a:p>
              <a:pPr algn="ctr"/>
              <a:endParaRPr kumimoji="1" lang="zh-CN" altLang="en-US" sz="1700" dirty="0">
                <a:solidFill>
                  <a:srgbClr val="FFFFFF">
                    <a:lumMod val="50000"/>
                  </a:srgbClr>
                </a:solidFill>
                <a:latin typeface="Segoe UI Light"/>
              </a:endParaRPr>
            </a:p>
          </p:txBody>
        </p:sp>
        <p:sp>
          <p:nvSpPr>
            <p:cNvPr id="26" name="TextBox 54"/>
            <p:cNvSpPr txBox="1"/>
            <p:nvPr/>
          </p:nvSpPr>
          <p:spPr>
            <a:xfrm>
              <a:off x="10219504" y="1104114"/>
              <a:ext cx="569573" cy="631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292934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…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9399374" y="2353261"/>
              <a:ext cx="2106007" cy="903745"/>
              <a:chOff x="8379652" y="2101813"/>
              <a:chExt cx="2522677" cy="1082550"/>
            </a:xfrm>
          </p:grpSpPr>
          <p:sp>
            <p:nvSpPr>
              <p:cNvPr id="130" name="矩形 129"/>
              <p:cNvSpPr/>
              <p:nvPr/>
            </p:nvSpPr>
            <p:spPr>
              <a:xfrm>
                <a:off x="8379652" y="2101813"/>
                <a:ext cx="2522677" cy="10825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noFill/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71959" tIns="71959" rIns="71959" bIns="71959" rtlCol="0" anchor="b"/>
              <a:lstStyle/>
              <a:p>
                <a:pPr algn="ctr"/>
                <a:endParaRPr kumimoji="1" lang="zh-CN" altLang="en-US" sz="1700" dirty="0">
                  <a:solidFill>
                    <a:srgbClr val="FFFFFF">
                      <a:lumMod val="50000"/>
                    </a:srgbClr>
                  </a:solidFill>
                  <a:latin typeface="Segoe UI Light"/>
                </a:endParaRPr>
              </a:p>
            </p:txBody>
          </p:sp>
          <p:pic>
            <p:nvPicPr>
              <p:cNvPr id="131" name="Picture 5" descr="ICON_NetworkSwitch_Q308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19398" y="2516905"/>
                <a:ext cx="576948" cy="32696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sx="97000" sy="97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2" name="TextBox 54"/>
              <p:cNvSpPr txBox="1"/>
              <p:nvPr/>
            </p:nvSpPr>
            <p:spPr>
              <a:xfrm>
                <a:off x="9976884" y="2411794"/>
                <a:ext cx="778933" cy="477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rgbClr val="292934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光纤</a:t>
                </a:r>
                <a:r>
                  <a:rPr lang="en-US" altLang="zh-CN" sz="1200" b="1" dirty="0">
                    <a:solidFill>
                      <a:srgbClr val="292934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/IP</a:t>
                </a:r>
              </a:p>
              <a:p>
                <a:pPr algn="ctr"/>
                <a:r>
                  <a:rPr lang="zh-CN" altLang="en-US" sz="1200" b="1" dirty="0">
                    <a:solidFill>
                      <a:srgbClr val="292934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交换机</a:t>
                </a:r>
                <a:endParaRPr lang="en-US" altLang="zh-CN" sz="1200" b="1" dirty="0">
                  <a:solidFill>
                    <a:srgbClr val="292934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cxnSp>
          <p:nvCxnSpPr>
            <p:cNvPr id="28" name="Straight Connector 111"/>
            <p:cNvCxnSpPr>
              <a:endCxn id="131" idx="0"/>
            </p:cNvCxnSpPr>
            <p:nvPr/>
          </p:nvCxnSpPr>
          <p:spPr>
            <a:xfrm>
              <a:off x="10508212" y="2169111"/>
              <a:ext cx="0" cy="530682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>
              <a:off x="9401655" y="3368373"/>
              <a:ext cx="2103725" cy="99333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lIns="71959" tIns="71959" rIns="71959" bIns="71959" rtlCol="0" anchor="b"/>
            <a:lstStyle/>
            <a:p>
              <a:endParaRPr kumimoji="1" lang="zh-CN" altLang="en-US" sz="1700" spc="-300" dirty="0">
                <a:solidFill>
                  <a:srgbClr val="FFFFFF">
                    <a:lumMod val="50000"/>
                  </a:srgbClr>
                </a:solidFill>
                <a:latin typeface="Segoe UI Light"/>
              </a:endParaRPr>
            </a:p>
          </p:txBody>
        </p:sp>
        <p:cxnSp>
          <p:nvCxnSpPr>
            <p:cNvPr id="30" name="Straight Connector 111"/>
            <p:cNvCxnSpPr/>
            <p:nvPr/>
          </p:nvCxnSpPr>
          <p:spPr>
            <a:xfrm>
              <a:off x="11116858" y="1884817"/>
              <a:ext cx="0" cy="206786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111"/>
            <p:cNvCxnSpPr/>
            <p:nvPr/>
          </p:nvCxnSpPr>
          <p:spPr>
            <a:xfrm>
              <a:off x="9965719" y="1884817"/>
              <a:ext cx="0" cy="206786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9584985" y="1957611"/>
              <a:ext cx="1873780" cy="211500"/>
            </a:xfrm>
            <a:prstGeom prst="rect">
              <a:avLst/>
            </a:prstGeom>
            <a:solidFill>
              <a:srgbClr val="C62A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200" dirty="0">
                  <a:solidFill>
                    <a:srgbClr val="FFFFFF"/>
                  </a:solidFill>
                  <a:latin typeface="Segoe UI Light"/>
                  <a:cs typeface="Segoe UI Light"/>
                </a:rPr>
                <a:t>FC/IP SAN</a:t>
              </a:r>
              <a:endParaRPr kumimoji="1" lang="zh-CN" altLang="en-US" sz="1200" dirty="0">
                <a:solidFill>
                  <a:srgbClr val="FFFFFF"/>
                </a:solidFill>
                <a:latin typeface="Segoe UI Light"/>
                <a:cs typeface="Segoe UI Light"/>
              </a:endParaRPr>
            </a:p>
          </p:txBody>
        </p:sp>
        <p:cxnSp>
          <p:nvCxnSpPr>
            <p:cNvPr id="33" name="Straight Connector 111"/>
            <p:cNvCxnSpPr/>
            <p:nvPr/>
          </p:nvCxnSpPr>
          <p:spPr>
            <a:xfrm flipH="1">
              <a:off x="10510237" y="2980811"/>
              <a:ext cx="3268" cy="658144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组合 33"/>
            <p:cNvGrpSpPr/>
            <p:nvPr/>
          </p:nvGrpSpPr>
          <p:grpSpPr>
            <a:xfrm>
              <a:off x="9790411" y="3411601"/>
              <a:ext cx="1348208" cy="953611"/>
              <a:chOff x="3196834" y="1811225"/>
              <a:chExt cx="2155434" cy="1524578"/>
            </a:xfrm>
          </p:grpSpPr>
          <p:grpSp>
            <p:nvGrpSpPr>
              <p:cNvPr id="121" name="组合 120"/>
              <p:cNvGrpSpPr/>
              <p:nvPr/>
            </p:nvGrpSpPr>
            <p:grpSpPr>
              <a:xfrm>
                <a:off x="3196834" y="2041565"/>
                <a:ext cx="2155434" cy="1294238"/>
                <a:chOff x="3196834" y="2041565"/>
                <a:chExt cx="2155434" cy="1294238"/>
              </a:xfrm>
            </p:grpSpPr>
            <p:sp>
              <p:nvSpPr>
                <p:cNvPr id="128" name="TextBox 54"/>
                <p:cNvSpPr txBox="1"/>
                <p:nvPr/>
              </p:nvSpPr>
              <p:spPr>
                <a:xfrm>
                  <a:off x="3196834" y="2889466"/>
                  <a:ext cx="2155434" cy="446337"/>
                </a:xfrm>
                <a:prstGeom prst="rect">
                  <a:avLst/>
                </a:prstGeom>
                <a:noFill/>
              </p:spPr>
              <p:txBody>
                <a:bodyPr wrap="square" lIns="72000" tIns="46800" rIns="72000" bIns="46800" rtlCol="0">
                  <a:spAutoFit/>
                </a:bodyPr>
                <a:lstStyle>
                  <a:defPPr>
                    <a:defRPr lang="zh-CN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200" b="1" dirty="0" smtClean="0">
                      <a:solidFill>
                        <a:srgbClr val="CB2B3A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CSI_SC</a:t>
                  </a:r>
                  <a:r>
                    <a:rPr lang="zh-CN" altLang="en-US" sz="1200" b="1" dirty="0" smtClean="0">
                      <a:solidFill>
                        <a:srgbClr val="CB2B3A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数据</a:t>
                  </a:r>
                  <a:r>
                    <a:rPr lang="zh-CN" altLang="en-US" sz="1200" b="1" dirty="0">
                      <a:solidFill>
                        <a:srgbClr val="CB2B3A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方舟</a:t>
                  </a:r>
                  <a:endParaRPr lang="en-US" altLang="zh-CN" sz="1200" b="1" dirty="0">
                    <a:solidFill>
                      <a:srgbClr val="CB2B3A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pic>
              <p:nvPicPr>
                <p:cNvPr id="129" name="Picture 4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76641" y="2041565"/>
                  <a:ext cx="1815248" cy="1059912"/>
                </a:xfrm>
                <a:prstGeom prst="rect">
                  <a:avLst/>
                </a:prstGeom>
              </p:spPr>
            </p:pic>
          </p:grpSp>
          <p:grpSp>
            <p:nvGrpSpPr>
              <p:cNvPr id="122" name="组 64"/>
              <p:cNvGrpSpPr/>
              <p:nvPr/>
            </p:nvGrpSpPr>
            <p:grpSpPr>
              <a:xfrm>
                <a:off x="3867313" y="1811225"/>
                <a:ext cx="753711" cy="718202"/>
                <a:chOff x="5210451" y="4575803"/>
                <a:chExt cx="527025" cy="502195"/>
              </a:xfrm>
            </p:grpSpPr>
            <p:pic>
              <p:nvPicPr>
                <p:cNvPr id="123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7941" y="4575803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124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8777" y="4609459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125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9614" y="4643115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126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0451" y="4676772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127" name="Picture 23" descr="ICON_Lock_Q308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5155" y="4768957"/>
                  <a:ext cx="172321" cy="3090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35" name="TextBox 54"/>
            <p:cNvSpPr txBox="1"/>
            <p:nvPr/>
          </p:nvSpPr>
          <p:spPr>
            <a:xfrm>
              <a:off x="5917228" y="1030310"/>
              <a:ext cx="569573" cy="631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292934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…</a:t>
              </a: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9421761" y="4565957"/>
              <a:ext cx="2083619" cy="850669"/>
              <a:chOff x="8406469" y="4752287"/>
              <a:chExt cx="2495860" cy="1018972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8406469" y="4752287"/>
                <a:ext cx="2495860" cy="10189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mpd="sng">
                <a:solidFill>
                  <a:schemeClr val="bg1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72000" tIns="46800" rIns="72000" bIns="46800" rtlCol="0" anchor="t"/>
              <a:lstStyle/>
              <a:p>
                <a:pPr algn="r"/>
                <a:endParaRPr kumimoji="1" lang="en-US" altLang="zh-CN" sz="1700" dirty="0">
                  <a:solidFill>
                    <a:srgbClr val="7F7F7F"/>
                  </a:solidFill>
                  <a:latin typeface="Segoe UI Light"/>
                </a:endParaRPr>
              </a:p>
            </p:txBody>
          </p:sp>
          <p:grpSp>
            <p:nvGrpSpPr>
              <p:cNvPr id="96" name="组合 95"/>
              <p:cNvGrpSpPr/>
              <p:nvPr/>
            </p:nvGrpSpPr>
            <p:grpSpPr>
              <a:xfrm>
                <a:off x="8717750" y="4911912"/>
                <a:ext cx="947157" cy="742468"/>
                <a:chOff x="1685799" y="4900065"/>
                <a:chExt cx="1264148" cy="990954"/>
              </a:xfrm>
            </p:grpSpPr>
            <p:grpSp>
              <p:nvGrpSpPr>
                <p:cNvPr id="103" name="组 183"/>
                <p:cNvGrpSpPr/>
                <p:nvPr/>
              </p:nvGrpSpPr>
              <p:grpSpPr>
                <a:xfrm>
                  <a:off x="1884556" y="4900065"/>
                  <a:ext cx="866635" cy="617708"/>
                  <a:chOff x="5643095" y="3839705"/>
                  <a:chExt cx="753929" cy="537377"/>
                </a:xfrm>
              </p:grpSpPr>
              <p:grpSp>
                <p:nvGrpSpPr>
                  <p:cNvPr id="105" name="Group 67"/>
                  <p:cNvGrpSpPr>
                    <a:grpSpLocks noChangeAspect="1"/>
                  </p:cNvGrpSpPr>
                  <p:nvPr/>
                </p:nvGrpSpPr>
                <p:grpSpPr>
                  <a:xfrm>
                    <a:off x="5863852" y="3839705"/>
                    <a:ext cx="306000" cy="334489"/>
                    <a:chOff x="6371777" y="3194304"/>
                    <a:chExt cx="841250" cy="919571"/>
                  </a:xfrm>
                </p:grpSpPr>
                <p:pic>
                  <p:nvPicPr>
                    <p:cNvPr id="118" name="Picture 64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601810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9" name="Picture 65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398057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0" name="Picture 66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194304"/>
                      <a:ext cx="841250" cy="51206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6" name="Group 67"/>
                  <p:cNvGrpSpPr>
                    <a:grpSpLocks noChangeAspect="1"/>
                  </p:cNvGrpSpPr>
                  <p:nvPr/>
                </p:nvGrpSpPr>
                <p:grpSpPr>
                  <a:xfrm>
                    <a:off x="6077043" y="3923434"/>
                    <a:ext cx="319981" cy="349772"/>
                    <a:chOff x="6371777" y="3194304"/>
                    <a:chExt cx="841250" cy="919571"/>
                  </a:xfrm>
                </p:grpSpPr>
                <p:pic>
                  <p:nvPicPr>
                    <p:cNvPr id="115" name="Picture 64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601810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6" name="Picture 65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398057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7" name="Picture 6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194304"/>
                      <a:ext cx="841250" cy="51206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7" name="Group 67"/>
                  <p:cNvGrpSpPr>
                    <a:grpSpLocks noChangeAspect="1"/>
                  </p:cNvGrpSpPr>
                  <p:nvPr/>
                </p:nvGrpSpPr>
                <p:grpSpPr>
                  <a:xfrm>
                    <a:off x="5643095" y="3924536"/>
                    <a:ext cx="319981" cy="349772"/>
                    <a:chOff x="6371777" y="3194304"/>
                    <a:chExt cx="841250" cy="919571"/>
                  </a:xfrm>
                </p:grpSpPr>
                <p:pic>
                  <p:nvPicPr>
                    <p:cNvPr id="112" name="Picture 64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601810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65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398057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4" name="Picture 6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194304"/>
                      <a:ext cx="841250" cy="51206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8" name="Group 67"/>
                  <p:cNvGrpSpPr>
                    <a:grpSpLocks noChangeAspect="1"/>
                  </p:cNvGrpSpPr>
                  <p:nvPr/>
                </p:nvGrpSpPr>
                <p:grpSpPr>
                  <a:xfrm>
                    <a:off x="5884336" y="4027310"/>
                    <a:ext cx="319981" cy="349772"/>
                    <a:chOff x="6371777" y="3194304"/>
                    <a:chExt cx="841250" cy="919571"/>
                  </a:xfrm>
                </p:grpSpPr>
                <p:pic>
                  <p:nvPicPr>
                    <p:cNvPr id="109" name="Picture 64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601810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0" name="Picture 65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398057"/>
                      <a:ext cx="841250" cy="5120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1" name="Picture 6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71777" y="3194304"/>
                      <a:ext cx="841250" cy="512065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04" name="TextBox 54"/>
                <p:cNvSpPr txBox="1"/>
                <p:nvPr/>
              </p:nvSpPr>
              <p:spPr>
                <a:xfrm>
                  <a:off x="1685799" y="5505455"/>
                  <a:ext cx="1264148" cy="385564"/>
                </a:xfrm>
                <a:prstGeom prst="rect">
                  <a:avLst/>
                </a:prstGeom>
                <a:noFill/>
              </p:spPr>
              <p:txBody>
                <a:bodyPr wrap="square" lIns="72000" tIns="46800" rIns="72000" bIns="46800" rtlCol="0">
                  <a:spAutoFit/>
                </a:bodyPr>
                <a:lstStyle>
                  <a:defPPr>
                    <a:defRPr lang="zh-CN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zh-CN" altLang="en-US" sz="1200" dirty="0">
                      <a:solidFill>
                        <a:srgbClr val="7F7F7F"/>
                      </a:solidFill>
                      <a:latin typeface="Segoe UI Light"/>
                    </a:rPr>
                    <a:t>备份空间</a:t>
                  </a:r>
                  <a:endParaRPr kumimoji="1" lang="en-US" altLang="zh-CN" sz="1200" dirty="0">
                    <a:solidFill>
                      <a:srgbClr val="7F7F7F"/>
                    </a:solidFill>
                    <a:latin typeface="Segoe UI Light"/>
                  </a:endParaRPr>
                </a:p>
              </p:txBody>
            </p:sp>
          </p:grpSp>
          <p:grpSp>
            <p:nvGrpSpPr>
              <p:cNvPr id="97" name="组 64"/>
              <p:cNvGrpSpPr/>
              <p:nvPr/>
            </p:nvGrpSpPr>
            <p:grpSpPr>
              <a:xfrm>
                <a:off x="9949078" y="5043539"/>
                <a:ext cx="564715" cy="538110"/>
                <a:chOff x="5210451" y="4575803"/>
                <a:chExt cx="527025" cy="502195"/>
              </a:xfrm>
            </p:grpSpPr>
            <p:pic>
              <p:nvPicPr>
                <p:cNvPr id="98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7941" y="4575803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99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8777" y="4609459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100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9614" y="4643115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101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0451" y="4676772"/>
                  <a:ext cx="277957" cy="364063"/>
                </a:xfrm>
                <a:prstGeom prst="rect">
                  <a:avLst/>
                </a:prstGeom>
                <a:effectLst>
                  <a:outerShdw blurRad="50800" dist="38100" dir="18900000" algn="bl" rotWithShape="0">
                    <a:prstClr val="black">
                      <a:alpha val="30000"/>
                    </a:prstClr>
                  </a:outerShdw>
                </a:effectLst>
                <a:scene3d>
                  <a:camera prst="orthographicFront">
                    <a:rot lat="1500000" lon="3000000" rev="0"/>
                  </a:camera>
                  <a:lightRig rig="threePt" dir="t"/>
                </a:scene3d>
              </p:spPr>
            </p:pic>
            <p:pic>
              <p:nvPicPr>
                <p:cNvPr id="102" name="Picture 23" descr="ICON_Lock_Q308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5155" y="4768957"/>
                  <a:ext cx="172321" cy="3090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37" name="组 84"/>
            <p:cNvGrpSpPr/>
            <p:nvPr/>
          </p:nvGrpSpPr>
          <p:grpSpPr>
            <a:xfrm>
              <a:off x="8566018" y="3185523"/>
              <a:ext cx="669135" cy="496830"/>
              <a:chOff x="4565361" y="2783129"/>
              <a:chExt cx="771116" cy="564708"/>
            </a:xfrm>
          </p:grpSpPr>
          <p:pic>
            <p:nvPicPr>
              <p:cNvPr id="93" name="Picture 4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335" y="2783129"/>
                <a:ext cx="377168" cy="3363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" name="TextBox 54"/>
              <p:cNvSpPr txBox="1"/>
              <p:nvPr/>
            </p:nvSpPr>
            <p:spPr>
              <a:xfrm>
                <a:off x="4565361" y="3075861"/>
                <a:ext cx="771116" cy="271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200" b="1" dirty="0">
                    <a:solidFill>
                      <a:srgbClr val="E29093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IP</a:t>
                </a:r>
                <a:r>
                  <a:rPr lang="zh-CN" altLang="en-US" sz="1200" b="1" dirty="0">
                    <a:solidFill>
                      <a:srgbClr val="E29093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链路</a:t>
                </a:r>
                <a:endParaRPr lang="en-US" altLang="zh-CN" sz="1200" b="1" dirty="0">
                  <a:solidFill>
                    <a:srgbClr val="E2909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38" name="组 240"/>
            <p:cNvGrpSpPr/>
            <p:nvPr/>
          </p:nvGrpSpPr>
          <p:grpSpPr>
            <a:xfrm>
              <a:off x="8076381" y="3760785"/>
              <a:ext cx="1601814" cy="367545"/>
              <a:chOff x="2673480" y="2027751"/>
              <a:chExt cx="2317807" cy="671718"/>
            </a:xfrm>
          </p:grpSpPr>
          <p:sp>
            <p:nvSpPr>
              <p:cNvPr id="91" name="TextBox 54"/>
              <p:cNvSpPr txBox="1"/>
              <p:nvPr/>
            </p:nvSpPr>
            <p:spPr>
              <a:xfrm>
                <a:off x="3206260" y="2027751"/>
                <a:ext cx="1304019" cy="440754"/>
              </a:xfrm>
              <a:prstGeom prst="rect">
                <a:avLst/>
              </a:prstGeom>
              <a:noFill/>
              <a:effectLst/>
            </p:spPr>
            <p:txBody>
              <a:bodyPr wrap="square" lIns="72000" tIns="46800" rIns="72000" bIns="46800" rtlCol="0">
                <a:spAutoFit/>
              </a:bodyPr>
              <a:lstStyle/>
              <a:p>
                <a:pPr algn="ctr"/>
                <a:r>
                  <a:rPr lang="en-US" altLang="zh-CN" sz="1200" b="1" dirty="0" err="1">
                    <a:solidFill>
                      <a:srgbClr val="FFFFFF">
                        <a:lumMod val="50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RemoteDR</a:t>
                </a:r>
                <a:endParaRPr lang="en-US" altLang="zh-CN" sz="1200" b="1" dirty="0">
                  <a:solidFill>
                    <a:srgbClr val="FFFFFF">
                      <a:lumMod val="50000"/>
                    </a:srgb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92" name="左右箭头 91"/>
              <p:cNvSpPr/>
              <p:nvPr/>
            </p:nvSpPr>
            <p:spPr>
              <a:xfrm>
                <a:off x="2673480" y="2416664"/>
                <a:ext cx="2317807" cy="282805"/>
              </a:xfrm>
              <a:prstGeom prst="leftRightArrow">
                <a:avLst/>
              </a:prstGeom>
              <a:noFill/>
              <a:ln w="12700" cmpd="sng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46800" rIns="72000" bIns="46800" rtlCol="0" anchor="ctr"/>
              <a:lstStyle/>
              <a:p>
                <a:pPr algn="ctr"/>
                <a:endParaRPr lang="zh-CN" altLang="en-US" sz="9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4344780" y="1202534"/>
              <a:ext cx="3760375" cy="693608"/>
              <a:chOff x="2325014" y="723416"/>
              <a:chExt cx="4504360" cy="830837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2325014" y="723416"/>
                <a:ext cx="798917" cy="820996"/>
                <a:chOff x="286653" y="2435937"/>
                <a:chExt cx="698672" cy="717981"/>
              </a:xfrm>
            </p:grpSpPr>
            <p:grpSp>
              <p:nvGrpSpPr>
                <p:cNvPr id="82" name="组 220"/>
                <p:cNvGrpSpPr/>
                <p:nvPr/>
              </p:nvGrpSpPr>
              <p:grpSpPr>
                <a:xfrm>
                  <a:off x="286653" y="2435937"/>
                  <a:ext cx="698672" cy="717981"/>
                  <a:chOff x="589990" y="658612"/>
                  <a:chExt cx="920916" cy="900625"/>
                </a:xfrm>
              </p:grpSpPr>
              <p:grpSp>
                <p:nvGrpSpPr>
                  <p:cNvPr id="84" name="组 237"/>
                  <p:cNvGrpSpPr/>
                  <p:nvPr/>
                </p:nvGrpSpPr>
                <p:grpSpPr>
                  <a:xfrm>
                    <a:off x="589990" y="658612"/>
                    <a:ext cx="920914" cy="878347"/>
                    <a:chOff x="6937547" y="757206"/>
                    <a:chExt cx="1238825" cy="1181562"/>
                  </a:xfrm>
                </p:grpSpPr>
                <p:pic>
                  <p:nvPicPr>
                    <p:cNvPr id="89" name="Picture 37"/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7547" y="1060421"/>
                      <a:ext cx="1238825" cy="87834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0" name="Picture 37"/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7547" y="757206"/>
                      <a:ext cx="1238825" cy="87834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5" name="Group 71"/>
                  <p:cNvGrpSpPr/>
                  <p:nvPr/>
                </p:nvGrpSpPr>
                <p:grpSpPr>
                  <a:xfrm>
                    <a:off x="1151299" y="1187805"/>
                    <a:ext cx="359607" cy="371432"/>
                    <a:chOff x="2776252" y="3230879"/>
                    <a:chExt cx="920955" cy="951243"/>
                  </a:xfrm>
                </p:grpSpPr>
                <p:pic>
                  <p:nvPicPr>
                    <p:cNvPr id="86" name="Picture 46"/>
                    <p:cNvPicPr>
                      <a:picLocks noChangeAspect="1"/>
                    </p:cNvPicPr>
                    <p:nvPr/>
                  </p:nvPicPr>
                  <p:blipFill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776252" y="3603001"/>
                      <a:ext cx="917450" cy="5791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7" name="Picture 47"/>
                    <p:cNvPicPr>
                      <a:picLocks noChangeAspect="1"/>
                    </p:cNvPicPr>
                    <p:nvPr/>
                  </p:nvPicPr>
                  <p:blipFill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776252" y="3416940"/>
                      <a:ext cx="917450" cy="5791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8" name="Picture 48"/>
                    <p:cNvPicPr>
                      <a:picLocks noChangeAspect="1"/>
                    </p:cNvPicPr>
                    <p:nvPr/>
                  </p:nvPicPr>
                  <p:blipFill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779757" y="3230879"/>
                      <a:ext cx="917450" cy="5791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pic>
              <p:nvPicPr>
                <p:cNvPr id="83" name="Picture 49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2819" y="2852212"/>
                  <a:ext cx="134584" cy="219534"/>
                </a:xfrm>
                <a:prstGeom prst="rect">
                  <a:avLst/>
                </a:prstGeom>
              </p:spPr>
            </p:pic>
          </p:grpSp>
          <p:grpSp>
            <p:nvGrpSpPr>
              <p:cNvPr id="56" name="组合 55"/>
              <p:cNvGrpSpPr/>
              <p:nvPr/>
            </p:nvGrpSpPr>
            <p:grpSpPr>
              <a:xfrm>
                <a:off x="3423921" y="733256"/>
                <a:ext cx="798917" cy="820996"/>
                <a:chOff x="1385367" y="2443844"/>
                <a:chExt cx="698672" cy="717981"/>
              </a:xfrm>
            </p:grpSpPr>
            <p:grpSp>
              <p:nvGrpSpPr>
                <p:cNvPr id="73" name="组 220"/>
                <p:cNvGrpSpPr/>
                <p:nvPr/>
              </p:nvGrpSpPr>
              <p:grpSpPr>
                <a:xfrm>
                  <a:off x="1385367" y="2443844"/>
                  <a:ext cx="698672" cy="717981"/>
                  <a:chOff x="678288" y="676618"/>
                  <a:chExt cx="920916" cy="900625"/>
                </a:xfrm>
              </p:grpSpPr>
              <p:grpSp>
                <p:nvGrpSpPr>
                  <p:cNvPr id="75" name="组 237"/>
                  <p:cNvGrpSpPr/>
                  <p:nvPr/>
                </p:nvGrpSpPr>
                <p:grpSpPr>
                  <a:xfrm>
                    <a:off x="678288" y="676618"/>
                    <a:ext cx="920914" cy="878347"/>
                    <a:chOff x="7056323" y="781428"/>
                    <a:chExt cx="1238825" cy="1181562"/>
                  </a:xfrm>
                </p:grpSpPr>
                <p:pic>
                  <p:nvPicPr>
                    <p:cNvPr id="80" name="Picture 37"/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6323" y="1084643"/>
                      <a:ext cx="1238825" cy="87834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1" name="Picture 37"/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6323" y="781428"/>
                      <a:ext cx="1238825" cy="87834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6" name="Group 71"/>
                  <p:cNvGrpSpPr/>
                  <p:nvPr/>
                </p:nvGrpSpPr>
                <p:grpSpPr>
                  <a:xfrm>
                    <a:off x="1239597" y="1205811"/>
                    <a:ext cx="359607" cy="371432"/>
                    <a:chOff x="3002398" y="3276995"/>
                    <a:chExt cx="920955" cy="951243"/>
                  </a:xfrm>
                </p:grpSpPr>
                <p:pic>
                  <p:nvPicPr>
                    <p:cNvPr id="77" name="Picture 46"/>
                    <p:cNvPicPr>
                      <a:picLocks noChangeAspect="1"/>
                    </p:cNvPicPr>
                    <p:nvPr/>
                  </p:nvPicPr>
                  <p:blipFill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02398" y="3649118"/>
                      <a:ext cx="917448" cy="5791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8" name="Picture 47"/>
                    <p:cNvPicPr>
                      <a:picLocks noChangeAspect="1"/>
                    </p:cNvPicPr>
                    <p:nvPr/>
                  </p:nvPicPr>
                  <p:blipFill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02398" y="3463056"/>
                      <a:ext cx="917448" cy="5791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9" name="Picture 48"/>
                    <p:cNvPicPr>
                      <a:picLocks noChangeAspect="1"/>
                    </p:cNvPicPr>
                    <p:nvPr/>
                  </p:nvPicPr>
                  <p:blipFill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05902" y="3276995"/>
                      <a:ext cx="917451" cy="5791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pic>
              <p:nvPicPr>
                <p:cNvPr id="74" name="Picture 3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6130" y="2863164"/>
                  <a:ext cx="135580" cy="219600"/>
                </a:xfrm>
                <a:prstGeom prst="rect">
                  <a:avLst/>
                </a:prstGeom>
              </p:spPr>
            </p:pic>
          </p:grpSp>
          <p:grpSp>
            <p:nvGrpSpPr>
              <p:cNvPr id="57" name="组合 56"/>
              <p:cNvGrpSpPr/>
              <p:nvPr/>
            </p:nvGrpSpPr>
            <p:grpSpPr>
              <a:xfrm>
                <a:off x="4886654" y="733258"/>
                <a:ext cx="798923" cy="820994"/>
                <a:chOff x="2801530" y="2444544"/>
                <a:chExt cx="698677" cy="717979"/>
              </a:xfrm>
            </p:grpSpPr>
            <p:grpSp>
              <p:nvGrpSpPr>
                <p:cNvPr id="64" name="组 220"/>
                <p:cNvGrpSpPr/>
                <p:nvPr/>
              </p:nvGrpSpPr>
              <p:grpSpPr>
                <a:xfrm>
                  <a:off x="2801530" y="2444544"/>
                  <a:ext cx="698677" cy="717979"/>
                  <a:chOff x="1182848" y="676619"/>
                  <a:chExt cx="920921" cy="900624"/>
                </a:xfrm>
              </p:grpSpPr>
              <p:grpSp>
                <p:nvGrpSpPr>
                  <p:cNvPr id="66" name="组 237"/>
                  <p:cNvGrpSpPr/>
                  <p:nvPr/>
                </p:nvGrpSpPr>
                <p:grpSpPr>
                  <a:xfrm>
                    <a:off x="1182848" y="676619"/>
                    <a:ext cx="920914" cy="878345"/>
                    <a:chOff x="7735043" y="781429"/>
                    <a:chExt cx="1238825" cy="1181560"/>
                  </a:xfrm>
                </p:grpSpPr>
                <p:pic>
                  <p:nvPicPr>
                    <p:cNvPr id="71" name="Picture 37"/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35043" y="1084642"/>
                      <a:ext cx="1238825" cy="87834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2" name="Picture 37"/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35043" y="781429"/>
                      <a:ext cx="1238825" cy="87834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67" name="Group 71"/>
                  <p:cNvGrpSpPr/>
                  <p:nvPr/>
                </p:nvGrpSpPr>
                <p:grpSpPr>
                  <a:xfrm>
                    <a:off x="1744162" y="1205811"/>
                    <a:ext cx="359607" cy="371432"/>
                    <a:chOff x="4294631" y="3276995"/>
                    <a:chExt cx="920958" cy="951243"/>
                  </a:xfrm>
                </p:grpSpPr>
                <p:pic>
                  <p:nvPicPr>
                    <p:cNvPr id="68" name="Picture 46"/>
                    <p:cNvPicPr>
                      <a:picLocks noChangeAspect="1"/>
                    </p:cNvPicPr>
                    <p:nvPr/>
                  </p:nvPicPr>
                  <p:blipFill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294631" y="3649120"/>
                      <a:ext cx="917451" cy="5791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69" name="Picture 47"/>
                    <p:cNvPicPr>
                      <a:picLocks noChangeAspect="1"/>
                    </p:cNvPicPr>
                    <p:nvPr/>
                  </p:nvPicPr>
                  <p:blipFill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294631" y="3463056"/>
                      <a:ext cx="917451" cy="5791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0" name="Picture 48"/>
                    <p:cNvPicPr>
                      <a:picLocks noChangeAspect="1"/>
                    </p:cNvPicPr>
                    <p:nvPr/>
                  </p:nvPicPr>
                  <p:blipFill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298135" y="3276995"/>
                      <a:ext cx="917454" cy="5791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pic>
              <p:nvPicPr>
                <p:cNvPr id="65" name="图片 64" descr="2.png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28322" y="2861021"/>
                  <a:ext cx="135579" cy="219600"/>
                </a:xfrm>
                <a:prstGeom prst="rect">
                  <a:avLst/>
                </a:prstGeom>
              </p:spPr>
            </p:pic>
          </p:grpSp>
          <p:grpSp>
            <p:nvGrpSpPr>
              <p:cNvPr id="58" name="组合 57"/>
              <p:cNvGrpSpPr/>
              <p:nvPr/>
            </p:nvGrpSpPr>
            <p:grpSpPr>
              <a:xfrm>
                <a:off x="6030769" y="742647"/>
                <a:ext cx="798605" cy="811606"/>
                <a:chOff x="3527423" y="2452755"/>
                <a:chExt cx="698399" cy="709769"/>
              </a:xfrm>
            </p:grpSpPr>
            <p:pic>
              <p:nvPicPr>
                <p:cNvPr id="59" name="Picture 509" descr="DGRM_Server_VMs_basic_3_ESX_Q408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27423" y="2452755"/>
                  <a:ext cx="698399" cy="6659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60" name="Group 71"/>
                <p:cNvGrpSpPr/>
                <p:nvPr/>
              </p:nvGrpSpPr>
              <p:grpSpPr>
                <a:xfrm>
                  <a:off x="3931423" y="2866418"/>
                  <a:ext cx="272823" cy="296106"/>
                  <a:chOff x="4666036" y="3276995"/>
                  <a:chExt cx="920942" cy="951242"/>
                </a:xfrm>
              </p:grpSpPr>
              <p:pic>
                <p:nvPicPr>
                  <p:cNvPr id="61" name="Picture 46"/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66036" y="3649115"/>
                    <a:ext cx="917438" cy="57912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2" name="Picture 47"/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66036" y="3463056"/>
                    <a:ext cx="917440" cy="57912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3" name="Picture 48"/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69540" y="3276995"/>
                    <a:ext cx="917438" cy="57912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40" name="组合 39"/>
            <p:cNvGrpSpPr/>
            <p:nvPr/>
          </p:nvGrpSpPr>
          <p:grpSpPr>
            <a:xfrm>
              <a:off x="10771446" y="1229962"/>
              <a:ext cx="666699" cy="677553"/>
              <a:chOff x="3527423" y="2452755"/>
              <a:chExt cx="698399" cy="709769"/>
            </a:xfrm>
          </p:grpSpPr>
          <p:pic>
            <p:nvPicPr>
              <p:cNvPr id="50" name="Picture 509" descr="DGRM_Server_VMs_basic_3_ESX_Q408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7423" y="2452755"/>
                <a:ext cx="698399" cy="665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1" name="Group 71"/>
              <p:cNvGrpSpPr/>
              <p:nvPr/>
            </p:nvGrpSpPr>
            <p:grpSpPr>
              <a:xfrm>
                <a:off x="3931423" y="2866418"/>
                <a:ext cx="272823" cy="296106"/>
                <a:chOff x="4666036" y="3276995"/>
                <a:chExt cx="920942" cy="951242"/>
              </a:xfrm>
            </p:grpSpPr>
            <p:pic>
              <p:nvPicPr>
                <p:cNvPr id="52" name="Picture 46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6036" y="3649115"/>
                  <a:ext cx="917438" cy="5791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" name="Picture 47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6036" y="3463056"/>
                  <a:ext cx="917440" cy="5791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" name="Picture 48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9540" y="3276995"/>
                  <a:ext cx="917438" cy="5791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41" name="组 220"/>
            <p:cNvGrpSpPr/>
            <p:nvPr/>
          </p:nvGrpSpPr>
          <p:grpSpPr>
            <a:xfrm>
              <a:off x="9606735" y="1231997"/>
              <a:ext cx="666965" cy="685391"/>
              <a:chOff x="1182848" y="676619"/>
              <a:chExt cx="920921" cy="900624"/>
            </a:xfrm>
          </p:grpSpPr>
          <p:grpSp>
            <p:nvGrpSpPr>
              <p:cNvPr id="43" name="组 237"/>
              <p:cNvGrpSpPr/>
              <p:nvPr/>
            </p:nvGrpSpPr>
            <p:grpSpPr>
              <a:xfrm>
                <a:off x="1182848" y="676619"/>
                <a:ext cx="920914" cy="878345"/>
                <a:chOff x="7735043" y="781429"/>
                <a:chExt cx="1238825" cy="1181560"/>
              </a:xfrm>
            </p:grpSpPr>
            <p:pic>
              <p:nvPicPr>
                <p:cNvPr id="48" name="Picture 37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35043" y="1084642"/>
                  <a:ext cx="1238825" cy="878347"/>
                </a:xfrm>
                <a:prstGeom prst="rect">
                  <a:avLst/>
                </a:prstGeom>
              </p:spPr>
            </p:pic>
            <p:pic>
              <p:nvPicPr>
                <p:cNvPr id="49" name="Picture 37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35043" y="781429"/>
                  <a:ext cx="1238825" cy="878348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71"/>
              <p:cNvGrpSpPr/>
              <p:nvPr/>
            </p:nvGrpSpPr>
            <p:grpSpPr>
              <a:xfrm>
                <a:off x="1744162" y="1205811"/>
                <a:ext cx="359607" cy="371432"/>
                <a:chOff x="4294631" y="3276995"/>
                <a:chExt cx="920958" cy="951243"/>
              </a:xfrm>
            </p:grpSpPr>
            <p:pic>
              <p:nvPicPr>
                <p:cNvPr id="45" name="Picture 46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4631" y="3649120"/>
                  <a:ext cx="917451" cy="5791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6" name="Picture 47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4631" y="3463056"/>
                  <a:ext cx="917451" cy="5791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7" name="Picture 48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135" y="3276995"/>
                  <a:ext cx="917454" cy="5791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42" name="Straight Connector 111"/>
            <p:cNvCxnSpPr>
              <a:stCxn id="189" idx="2"/>
            </p:cNvCxnSpPr>
            <p:nvPr/>
          </p:nvCxnSpPr>
          <p:spPr>
            <a:xfrm flipH="1">
              <a:off x="6207913" y="2990175"/>
              <a:ext cx="1531" cy="510934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620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方案优势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64" y="1988840"/>
            <a:ext cx="1006426" cy="10082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880" y="1988840"/>
            <a:ext cx="985758" cy="1176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9803" y="1988840"/>
            <a:ext cx="951025" cy="108256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70670" y="3350475"/>
            <a:ext cx="2769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安全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远程容灾可通过</a:t>
            </a:r>
            <a:r>
              <a:rPr lang="en-US" altLang="zh-CN" dirty="0"/>
              <a:t>RSA</a:t>
            </a:r>
            <a:r>
              <a:rPr lang="zh-CN" altLang="en-US" dirty="0"/>
              <a:t>非对称加密算法，大大加强了数据传输过程中的</a:t>
            </a:r>
            <a:r>
              <a:rPr lang="zh-CN" altLang="en-US" dirty="0" smtClean="0"/>
              <a:t>安全性。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700426" y="3350475"/>
            <a:ext cx="29789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高效</a:t>
            </a:r>
            <a:endParaRPr lang="en-US" altLang="zh-CN" dirty="0"/>
          </a:p>
          <a:p>
            <a:pPr algn="ctr"/>
            <a:endParaRPr lang="en-US" altLang="zh-CN" dirty="0"/>
          </a:p>
          <a:p>
            <a:r>
              <a:rPr lang="zh-CN" altLang="en-US" dirty="0"/>
              <a:t>快速部署，易于应用，部署云上</a:t>
            </a:r>
            <a:r>
              <a:rPr lang="en-US" altLang="zh-CN" dirty="0"/>
              <a:t>streamer</a:t>
            </a:r>
            <a:r>
              <a:rPr lang="zh-CN" altLang="en-US" dirty="0"/>
              <a:t>只需几分钟；弹性的主机规格和带宽，高资源</a:t>
            </a:r>
            <a:r>
              <a:rPr lang="zh-CN" altLang="en-US" dirty="0" smtClean="0"/>
              <a:t>利用率。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8011008" y="3397774"/>
            <a:ext cx="2941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可靠</a:t>
            </a:r>
            <a:endParaRPr lang="en-US" altLang="zh-CN" dirty="0"/>
          </a:p>
          <a:p>
            <a:pPr algn="ctr"/>
            <a:endParaRPr lang="en-US" altLang="zh-CN" dirty="0"/>
          </a:p>
          <a:p>
            <a:r>
              <a:rPr lang="zh-CN" altLang="en-US" dirty="0"/>
              <a:t>公有云自带的高可靠属性</a:t>
            </a:r>
            <a:r>
              <a:rPr lang="zh-CN" altLang="en-US" dirty="0" smtClean="0"/>
              <a:t>加上</a:t>
            </a:r>
            <a:r>
              <a:rPr lang="en-US" altLang="zh-CN" dirty="0" smtClean="0"/>
              <a:t>CSI_SC</a:t>
            </a:r>
            <a:r>
              <a:rPr lang="zh-CN" altLang="en-US" dirty="0" smtClean="0"/>
              <a:t>多年</a:t>
            </a:r>
            <a:r>
              <a:rPr lang="zh-CN" altLang="en-US" dirty="0"/>
              <a:t>灾备技术积累，实际项目运营让您放心</a:t>
            </a:r>
            <a:r>
              <a:rPr lang="zh-CN" altLang="en-US" dirty="0" smtClean="0"/>
              <a:t>使用。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781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方案优势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82" y="2116124"/>
            <a:ext cx="832692" cy="11035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725" y="2060848"/>
            <a:ext cx="1213945" cy="1213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401" y="2168676"/>
            <a:ext cx="1159885" cy="105103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98662" y="3415864"/>
            <a:ext cx="29854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快速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备份过程支持块级增量备份，减少数据冗余；传输过程支持</a:t>
            </a:r>
            <a:r>
              <a:rPr lang="en-US" altLang="zh-CN" dirty="0"/>
              <a:t>LZO</a:t>
            </a:r>
            <a:r>
              <a:rPr lang="zh-CN" altLang="en-US" dirty="0"/>
              <a:t>压缩，大大减少传输</a:t>
            </a:r>
            <a:r>
              <a:rPr lang="zh-CN" altLang="en-US" dirty="0" smtClean="0"/>
              <a:t>数据</a:t>
            </a:r>
            <a:r>
              <a:rPr lang="zh-CN" altLang="en-US" dirty="0"/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777434" y="3415863"/>
            <a:ext cx="30070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稳定</a:t>
            </a:r>
            <a:endParaRPr lang="en-US" altLang="zh-CN" dirty="0"/>
          </a:p>
          <a:p>
            <a:pPr algn="ctr"/>
            <a:endParaRPr lang="en-US" altLang="zh-CN" dirty="0"/>
          </a:p>
          <a:p>
            <a:r>
              <a:rPr lang="zh-CN" altLang="en-US" dirty="0"/>
              <a:t>数据传输支持多</a:t>
            </a:r>
            <a:r>
              <a:rPr lang="en-US" altLang="zh-CN" dirty="0"/>
              <a:t>IP</a:t>
            </a:r>
            <a:r>
              <a:rPr lang="zh-CN" altLang="en-US" dirty="0"/>
              <a:t>负载均衡，断点续传等功能，减少了对带宽的依赖和避免广域网掉包带来的数据一致性</a:t>
            </a:r>
            <a:r>
              <a:rPr lang="zh-CN" altLang="en-US" dirty="0" smtClean="0"/>
              <a:t>问题。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8177484" y="3415863"/>
            <a:ext cx="29914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低成本</a:t>
            </a:r>
            <a:endParaRPr lang="en-US" altLang="zh-CN" dirty="0"/>
          </a:p>
          <a:p>
            <a:pPr algn="ctr"/>
            <a:endParaRPr lang="en-US" altLang="zh-CN" dirty="0"/>
          </a:p>
          <a:p>
            <a:r>
              <a:rPr lang="zh-CN" altLang="en-US" dirty="0"/>
              <a:t>充分利用云计算平台的成本优势，降低容灾成本投入；支持多对</a:t>
            </a:r>
            <a:r>
              <a:rPr lang="en-US" altLang="zh-CN" dirty="0"/>
              <a:t>1</a:t>
            </a:r>
            <a:r>
              <a:rPr lang="zh-CN" altLang="en-US" dirty="0"/>
              <a:t>云灾备，减少初期机房建设等大额预算。</a:t>
            </a:r>
            <a:endParaRPr lang="en-US" altLang="zh-CN" dirty="0"/>
          </a:p>
          <a:p>
            <a:pPr algn="ctr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440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方案优势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35" y="2959223"/>
            <a:ext cx="2034412" cy="13490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28800" y="4269700"/>
            <a:ext cx="1987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CSI_SC</a:t>
            </a:r>
            <a:r>
              <a:rPr lang="zh-CN" altLang="en-US" dirty="0" smtClean="0"/>
              <a:t>数据</a:t>
            </a:r>
            <a:r>
              <a:rPr lang="zh-CN" altLang="en-US" dirty="0"/>
              <a:t>方舟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698242" y="1233902"/>
            <a:ext cx="2490588" cy="1903672"/>
            <a:chOff x="2249214" y="1255336"/>
            <a:chExt cx="2490589" cy="191288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1455" y="1499191"/>
              <a:ext cx="1666667" cy="971429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721455" y="2733821"/>
              <a:ext cx="1776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传统数据中心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2249214" y="1255336"/>
              <a:ext cx="2490589" cy="1912883"/>
            </a:xfrm>
            <a:prstGeom prst="rect">
              <a:avLst/>
            </a:prstGeom>
            <a:noFill/>
            <a:ln w="31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24334" y="3940740"/>
            <a:ext cx="2763788" cy="1823752"/>
            <a:chOff x="1272653" y="3431420"/>
            <a:chExt cx="3467150" cy="222314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1701" y="3626784"/>
              <a:ext cx="2903354" cy="1362944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2480079" y="5146168"/>
              <a:ext cx="2259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私有云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272653" y="3431420"/>
              <a:ext cx="3309857" cy="2223146"/>
            </a:xfrm>
            <a:prstGeom prst="rect">
              <a:avLst/>
            </a:prstGeom>
            <a:noFill/>
            <a:ln w="31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569799" y="3613874"/>
            <a:ext cx="3106359" cy="2050315"/>
            <a:chOff x="7288372" y="3095853"/>
            <a:chExt cx="3862929" cy="24123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6744" y="3095853"/>
              <a:ext cx="3032612" cy="1959068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8681544" y="5098132"/>
              <a:ext cx="2469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公有云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288372" y="3095853"/>
              <a:ext cx="3426507" cy="2412347"/>
            </a:xfrm>
            <a:prstGeom prst="rect">
              <a:avLst/>
            </a:prstGeom>
            <a:noFill/>
            <a:ln w="31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531761" y="1315738"/>
            <a:ext cx="2577647" cy="1912883"/>
            <a:chOff x="6953075" y="900230"/>
            <a:chExt cx="2577647" cy="1912883"/>
          </a:xfrm>
        </p:grpSpPr>
        <p:grpSp>
          <p:nvGrpSpPr>
            <p:cNvPr id="19" name="组合 18"/>
            <p:cNvGrpSpPr/>
            <p:nvPr/>
          </p:nvGrpSpPr>
          <p:grpSpPr>
            <a:xfrm>
              <a:off x="7166605" y="1097761"/>
              <a:ext cx="2240287" cy="1715352"/>
              <a:chOff x="7166605" y="1097761"/>
              <a:chExt cx="2476876" cy="1896504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6605" y="1097761"/>
                <a:ext cx="1956374" cy="1610349"/>
              </a:xfrm>
              <a:prstGeom prst="rect">
                <a:avLst/>
              </a:prstGeom>
            </p:spPr>
          </p:pic>
          <p:sp>
            <p:nvSpPr>
              <p:cNvPr id="22" name="文本框 21"/>
              <p:cNvSpPr txBox="1"/>
              <p:nvPr/>
            </p:nvSpPr>
            <p:spPr>
              <a:xfrm>
                <a:off x="9181816" y="1358205"/>
                <a:ext cx="461665" cy="163606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dirty="0"/>
                  <a:t>混合云</a:t>
                </a: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6953075" y="900230"/>
              <a:ext cx="2577647" cy="1728217"/>
            </a:xfrm>
            <a:prstGeom prst="rect">
              <a:avLst/>
            </a:prstGeom>
            <a:noFill/>
            <a:ln w="31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弧形 22"/>
          <p:cNvSpPr/>
          <p:nvPr/>
        </p:nvSpPr>
        <p:spPr>
          <a:xfrm rot="13059455">
            <a:off x="5931387" y="2193766"/>
            <a:ext cx="4016358" cy="3349128"/>
          </a:xfrm>
          <a:prstGeom prst="arc">
            <a:avLst>
              <a:gd name="adj1" fmla="val 15205067"/>
              <a:gd name="adj2" fmla="val 17829649"/>
            </a:avLst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弧形 23"/>
          <p:cNvSpPr/>
          <p:nvPr/>
        </p:nvSpPr>
        <p:spPr>
          <a:xfrm rot="10063176" flipV="1">
            <a:off x="5868880" y="1953004"/>
            <a:ext cx="4016358" cy="3975472"/>
          </a:xfrm>
          <a:prstGeom prst="arc">
            <a:avLst>
              <a:gd name="adj1" fmla="val 16307240"/>
              <a:gd name="adj2" fmla="val 18654644"/>
            </a:avLst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弧形 24"/>
          <p:cNvSpPr/>
          <p:nvPr/>
        </p:nvSpPr>
        <p:spPr>
          <a:xfrm rot="20652986" flipV="1">
            <a:off x="1891931" y="1622394"/>
            <a:ext cx="4016358" cy="3975472"/>
          </a:xfrm>
          <a:prstGeom prst="arc">
            <a:avLst>
              <a:gd name="adj1" fmla="val 16307240"/>
              <a:gd name="adj2" fmla="val 18654644"/>
            </a:avLst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弧形 25"/>
          <p:cNvSpPr/>
          <p:nvPr/>
        </p:nvSpPr>
        <p:spPr>
          <a:xfrm rot="1621598">
            <a:off x="2150160" y="1901799"/>
            <a:ext cx="4016358" cy="3349128"/>
          </a:xfrm>
          <a:prstGeom prst="arc">
            <a:avLst>
              <a:gd name="adj1" fmla="val 15205067"/>
              <a:gd name="adj2" fmla="val 18654644"/>
            </a:avLst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28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50" y="0"/>
            <a:ext cx="12208163" cy="7182586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8351691" y="3717033"/>
            <a:ext cx="3465553" cy="3465553"/>
          </a:xfrm>
          <a:prstGeom prst="ellipse">
            <a:avLst/>
          </a:prstGeom>
          <a:solidFill>
            <a:srgbClr val="AA0A09"/>
          </a:solidFill>
          <a:ln>
            <a:noFill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247139" rIns="179285" bIns="143428" anchor="ctr"/>
          <a:lstStyle/>
          <a:p>
            <a:pPr algn="ctr" defTabSz="913505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zh-CN" altLang="en-US" sz="4000" b="1" noProof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客户</a:t>
            </a:r>
            <a:r>
              <a:rPr lang="zh-CN" altLang="en-US" sz="4000" b="1" noProof="1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案例</a:t>
            </a:r>
            <a:endParaRPr lang="zh-CN" altLang="en-US" sz="4000" b="1" noProof="1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463358" y="3717032"/>
            <a:ext cx="1555048" cy="1555048"/>
          </a:xfrm>
          <a:prstGeom prst="ellipse">
            <a:avLst/>
          </a:prstGeom>
          <a:solidFill>
            <a:srgbClr val="AB110A"/>
          </a:solidFill>
          <a:ln>
            <a:noFill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0344" tIns="282623" rIns="179285" bIns="141311" anchor="ctr"/>
          <a:lstStyle/>
          <a:p>
            <a:pPr algn="ctr" defTabSz="913505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altLang="zh-CN" sz="7058" noProof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45791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行业案例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2598" y="1124744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超过数百个数据中心使用</a:t>
            </a:r>
            <a:r>
              <a:rPr lang="zh-CN" altLang="en-US" dirty="0" smtClean="0"/>
              <a:t>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CSI_SC</a:t>
            </a:r>
            <a:r>
              <a:rPr lang="zh-CN" altLang="en-US" dirty="0" smtClean="0"/>
              <a:t>数据</a:t>
            </a:r>
            <a:r>
              <a:rPr lang="zh-CN" altLang="en-US" dirty="0"/>
              <a:t>的</a:t>
            </a:r>
            <a:r>
              <a:rPr lang="zh-CN" altLang="en-US" dirty="0" smtClean="0"/>
              <a:t>产品。</a:t>
            </a:r>
            <a:endParaRPr lang="zh-CN" altLang="en-US" dirty="0"/>
          </a:p>
        </p:txBody>
      </p:sp>
      <p:sp>
        <p:nvSpPr>
          <p:cNvPr id="5" name="右箭头 4"/>
          <p:cNvSpPr/>
          <p:nvPr/>
        </p:nvSpPr>
        <p:spPr>
          <a:xfrm rot="5400000">
            <a:off x="5373652" y="2710394"/>
            <a:ext cx="1491761" cy="192670"/>
          </a:xfrm>
          <a:prstGeom prst="rightArrow">
            <a:avLst/>
          </a:prstGeom>
          <a:noFill/>
          <a:ln w="12700" cap="flat" cmpd="sng" algn="ctr">
            <a:solidFill>
              <a:srgbClr val="D52B3A"/>
            </a:solidFill>
            <a:prstDash val="solid"/>
            <a:miter lim="800000"/>
          </a:ln>
          <a:effectLst/>
        </p:spPr>
        <p:txBody>
          <a:bodyPr lIns="72000" tIns="46800" rIns="72000" bIns="468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100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603756" y="3414982"/>
            <a:ext cx="8738581" cy="2056992"/>
            <a:chOff x="132687" y="3914437"/>
            <a:chExt cx="8738581" cy="2056992"/>
          </a:xfrm>
        </p:grpSpPr>
        <p:sp>
          <p:nvSpPr>
            <p:cNvPr id="7" name="椭圆 6"/>
            <p:cNvSpPr/>
            <p:nvPr/>
          </p:nvSpPr>
          <p:spPr>
            <a:xfrm flipH="1">
              <a:off x="7436478" y="4284057"/>
              <a:ext cx="1434790" cy="1434790"/>
            </a:xfrm>
            <a:prstGeom prst="ellipse">
              <a:avLst/>
            </a:prstGeom>
            <a:solidFill>
              <a:srgbClr val="C00000">
                <a:alpha val="6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32687" y="4345780"/>
              <a:ext cx="1434790" cy="1434790"/>
            </a:xfrm>
            <a:prstGeom prst="ellipse">
              <a:avLst/>
            </a:prstGeom>
            <a:solidFill>
              <a:srgbClr val="C00000">
                <a:alpha val="6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249438" y="4328553"/>
              <a:ext cx="1434790" cy="1434790"/>
            </a:xfrm>
            <a:prstGeom prst="ellipse">
              <a:avLst/>
            </a:prstGeom>
            <a:solidFill>
              <a:srgbClr val="A5A5A5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489272" y="3931710"/>
              <a:ext cx="1434790" cy="1434790"/>
            </a:xfrm>
            <a:prstGeom prst="ellipse">
              <a:avLst/>
            </a:prstGeom>
            <a:solidFill>
              <a:srgbClr val="C00000">
                <a:alpha val="6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flipH="1">
              <a:off x="6262214" y="4327387"/>
              <a:ext cx="1434790" cy="1434790"/>
            </a:xfrm>
            <a:prstGeom prst="ellipse">
              <a:avLst/>
            </a:prstGeom>
            <a:solidFill>
              <a:srgbClr val="A5A5A5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5077833" y="3914437"/>
              <a:ext cx="1434790" cy="1434790"/>
            </a:xfrm>
            <a:prstGeom prst="ellipse">
              <a:avLst/>
            </a:prstGeom>
            <a:solidFill>
              <a:srgbClr val="C00000">
                <a:alpha val="6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649601" y="4120327"/>
              <a:ext cx="1851102" cy="1851102"/>
              <a:chOff x="3649601" y="4120327"/>
              <a:chExt cx="1851102" cy="1851102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3649601" y="4120327"/>
                <a:ext cx="1851102" cy="1851102"/>
              </a:xfrm>
              <a:prstGeom prst="ellipse">
                <a:avLst/>
              </a:prstGeom>
              <a:solidFill>
                <a:srgbClr val="A5A5A5">
                  <a:alpha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246333" y="4844727"/>
                <a:ext cx="6976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政府</a:t>
                </a:r>
                <a:endParaRPr lang="en-US" altLang="zh-CN" sz="20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2857854" y="4449050"/>
              <a:ext cx="6976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金融</a:t>
              </a:r>
              <a:endParaRPr lang="en-US" altLang="zh-CN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507057" y="4464439"/>
              <a:ext cx="6976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医疗</a:t>
              </a:r>
              <a:endParaRPr lang="en-US" altLang="zh-CN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01269" y="4863120"/>
              <a:ext cx="6976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能源</a:t>
              </a:r>
              <a:endParaRPr lang="en-US" altLang="zh-CN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826393" y="4801397"/>
              <a:ext cx="6976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制造</a:t>
              </a:r>
              <a:endParaRPr lang="en-US" altLang="zh-CN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652129" y="4853780"/>
              <a:ext cx="6976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教育</a:t>
              </a:r>
              <a:endParaRPr lang="en-US" altLang="zh-CN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361539" y="4845893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公共安全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050061" y="1876138"/>
            <a:ext cx="2216236" cy="772533"/>
            <a:chOff x="4035365" y="2428418"/>
            <a:chExt cx="2017658" cy="514350"/>
          </a:xfrm>
        </p:grpSpPr>
        <p:sp>
          <p:nvSpPr>
            <p:cNvPr id="23" name="圆角矩形 22"/>
            <p:cNvSpPr/>
            <p:nvPr/>
          </p:nvSpPr>
          <p:spPr>
            <a:xfrm>
              <a:off x="4035365" y="2428418"/>
              <a:ext cx="2017658" cy="514350"/>
            </a:xfrm>
            <a:prstGeom prst="roundRect">
              <a:avLst/>
            </a:prstGeom>
            <a:solidFill>
              <a:srgbClr val="D52B3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169929" y="2563652"/>
              <a:ext cx="1802616" cy="2663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主要应用的行业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054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政府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90751" y="980728"/>
            <a:ext cx="8252449" cy="525658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noFill/>
            <a:prstDash val="solid"/>
            <a:miter lim="800000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09368" y="1196754"/>
            <a:ext cx="903521" cy="944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258" y="1196754"/>
            <a:ext cx="876827" cy="944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74" y="1196752"/>
            <a:ext cx="993452" cy="944132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67663" y="1211408"/>
            <a:ext cx="841857" cy="9148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2186" y="2997852"/>
            <a:ext cx="816971" cy="8169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61222" y="2991744"/>
            <a:ext cx="880769" cy="857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5"/>
          <p:cNvSpPr txBox="1"/>
          <p:nvPr/>
        </p:nvSpPr>
        <p:spPr>
          <a:xfrm>
            <a:off x="2587495" y="2348883"/>
            <a:ext cx="957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公安部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9"/>
          <p:cNvSpPr txBox="1"/>
          <p:nvPr/>
        </p:nvSpPr>
        <p:spPr>
          <a:xfrm>
            <a:off x="3905098" y="2348883"/>
            <a:ext cx="22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国家工商行政管理总局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21"/>
          <p:cNvSpPr txBox="1"/>
          <p:nvPr/>
        </p:nvSpPr>
        <p:spPr>
          <a:xfrm>
            <a:off x="4199381" y="4078682"/>
            <a:ext cx="174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深圳市国土局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22"/>
          <p:cNvSpPr txBox="1"/>
          <p:nvPr/>
        </p:nvSpPr>
        <p:spPr>
          <a:xfrm>
            <a:off x="7607388" y="4080800"/>
            <a:ext cx="2562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北京市人力资源和社会保障局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23"/>
          <p:cNvSpPr txBox="1"/>
          <p:nvPr/>
        </p:nvSpPr>
        <p:spPr>
          <a:xfrm>
            <a:off x="6396488" y="2348882"/>
            <a:ext cx="1317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国家税务总局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25"/>
          <p:cNvSpPr txBox="1"/>
          <p:nvPr/>
        </p:nvSpPr>
        <p:spPr>
          <a:xfrm>
            <a:off x="8216584" y="2348881"/>
            <a:ext cx="134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广东省司法厅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23882" y="3029780"/>
            <a:ext cx="929417" cy="819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文本框 30"/>
          <p:cNvSpPr txBox="1"/>
          <p:nvPr/>
        </p:nvSpPr>
        <p:spPr>
          <a:xfrm>
            <a:off x="6235964" y="4078682"/>
            <a:ext cx="153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贵阳市民政局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76" y="2924944"/>
            <a:ext cx="788103" cy="8989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0" name="文本框 24"/>
          <p:cNvSpPr txBox="1"/>
          <p:nvPr/>
        </p:nvSpPr>
        <p:spPr>
          <a:xfrm>
            <a:off x="2112517" y="4077073"/>
            <a:ext cx="1871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广州市海事法院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4786" y="4666109"/>
            <a:ext cx="788103" cy="814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2" name="文本框 24"/>
          <p:cNvSpPr txBox="1"/>
          <p:nvPr/>
        </p:nvSpPr>
        <p:spPr>
          <a:xfrm>
            <a:off x="2170227" y="5728297"/>
            <a:ext cx="1871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新疆交通厅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4816" y="4679082"/>
            <a:ext cx="762984" cy="788103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4" name="文本框 24"/>
          <p:cNvSpPr txBox="1"/>
          <p:nvPr/>
        </p:nvSpPr>
        <p:spPr>
          <a:xfrm>
            <a:off x="4057699" y="5728297"/>
            <a:ext cx="1871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湖南省财政厅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7554" y="4653136"/>
            <a:ext cx="788103" cy="814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文本框 24"/>
          <p:cNvSpPr txBox="1"/>
          <p:nvPr/>
        </p:nvSpPr>
        <p:spPr>
          <a:xfrm>
            <a:off x="6052995" y="5715324"/>
            <a:ext cx="1871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海南省卫计委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21417" y="4668900"/>
            <a:ext cx="788103" cy="787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8" name="文本框 24"/>
          <p:cNvSpPr txBox="1"/>
          <p:nvPr/>
        </p:nvSpPr>
        <p:spPr>
          <a:xfrm>
            <a:off x="7966858" y="5717577"/>
            <a:ext cx="1871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海口海关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055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—</a:t>
            </a:r>
            <a:r>
              <a:rPr lang="zh-CN" altLang="en-US" dirty="0"/>
              <a:t>金融</a:t>
            </a:r>
          </a:p>
        </p:txBody>
      </p:sp>
      <p:sp>
        <p:nvSpPr>
          <p:cNvPr id="4" name="矩形 3"/>
          <p:cNvSpPr/>
          <p:nvPr/>
        </p:nvSpPr>
        <p:spPr>
          <a:xfrm>
            <a:off x="1990751" y="980728"/>
            <a:ext cx="8252449" cy="525658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noFill/>
            <a:prstDash val="solid"/>
            <a:miter lim="800000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73" y="1556793"/>
            <a:ext cx="2241625" cy="5231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095" y="1583270"/>
            <a:ext cx="1954343" cy="5506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874" y="1556793"/>
            <a:ext cx="2232248" cy="5231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535" y="2805301"/>
            <a:ext cx="2173461" cy="5270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200" y="2780928"/>
            <a:ext cx="2445599" cy="5473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71" y="5170718"/>
            <a:ext cx="1995571" cy="7065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73" y="2867621"/>
            <a:ext cx="2250743" cy="46473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470" y="4058588"/>
            <a:ext cx="3845049" cy="58533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72" y="3861048"/>
            <a:ext cx="832386" cy="85979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645662" y="4202605"/>
            <a:ext cx="22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江苏省保监局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86" y="5092222"/>
            <a:ext cx="3888432" cy="8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0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—</a:t>
            </a:r>
            <a:r>
              <a:rPr lang="zh-CN" altLang="en-US" dirty="0"/>
              <a:t>医疗</a:t>
            </a:r>
          </a:p>
        </p:txBody>
      </p:sp>
      <p:sp>
        <p:nvSpPr>
          <p:cNvPr id="4" name="矩形 3"/>
          <p:cNvSpPr/>
          <p:nvPr/>
        </p:nvSpPr>
        <p:spPr>
          <a:xfrm>
            <a:off x="1990751" y="980728"/>
            <a:ext cx="8252449" cy="525658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noFill/>
            <a:prstDash val="solid"/>
            <a:miter lim="800000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916" y="1124744"/>
            <a:ext cx="2319411" cy="16913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70870" y="1268761"/>
            <a:ext cx="1420182" cy="1612099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2798" y="5188802"/>
            <a:ext cx="2068254" cy="62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992" y="1340768"/>
            <a:ext cx="1484526" cy="13521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98" y="3119404"/>
            <a:ext cx="3280621" cy="7279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246" y="4124656"/>
            <a:ext cx="3178404" cy="7348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302" y="2942700"/>
            <a:ext cx="2669403" cy="9361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420" y="5157638"/>
            <a:ext cx="4856283" cy="70090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52" y="4170228"/>
            <a:ext cx="3776123" cy="70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教育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90751" y="980728"/>
            <a:ext cx="8252449" cy="525658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noFill/>
            <a:prstDash val="solid"/>
            <a:miter lim="800000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6332" y="1193136"/>
            <a:ext cx="797114" cy="797114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2581" y="1124744"/>
            <a:ext cx="891347" cy="881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8905" y="1178319"/>
            <a:ext cx="645408" cy="800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2844" y="4633294"/>
            <a:ext cx="797113" cy="797113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6332" y="2936825"/>
            <a:ext cx="797114" cy="797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7909" y="4609088"/>
            <a:ext cx="842965" cy="845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56" y="2965741"/>
            <a:ext cx="806106" cy="806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90422" y="4633293"/>
            <a:ext cx="824241" cy="822122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3" name="文本框 19"/>
          <p:cNvSpPr txBox="1"/>
          <p:nvPr/>
        </p:nvSpPr>
        <p:spPr>
          <a:xfrm>
            <a:off x="2388586" y="2400259"/>
            <a:ext cx="1292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北京大学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20"/>
          <p:cNvSpPr txBox="1"/>
          <p:nvPr/>
        </p:nvSpPr>
        <p:spPr>
          <a:xfrm>
            <a:off x="4197886" y="2400259"/>
            <a:ext cx="182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北京国际关系学院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21"/>
          <p:cNvSpPr txBox="1"/>
          <p:nvPr/>
        </p:nvSpPr>
        <p:spPr>
          <a:xfrm>
            <a:off x="6383796" y="2390406"/>
            <a:ext cx="1655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北京外国语大学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22"/>
          <p:cNvSpPr txBox="1"/>
          <p:nvPr/>
        </p:nvSpPr>
        <p:spPr>
          <a:xfrm>
            <a:off x="2373531" y="5819435"/>
            <a:ext cx="127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23"/>
          <p:cNvSpPr txBox="1"/>
          <p:nvPr/>
        </p:nvSpPr>
        <p:spPr>
          <a:xfrm>
            <a:off x="2325548" y="4042976"/>
            <a:ext cx="1418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南京理工大学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24"/>
          <p:cNvSpPr txBox="1"/>
          <p:nvPr/>
        </p:nvSpPr>
        <p:spPr>
          <a:xfrm>
            <a:off x="4290883" y="5827660"/>
            <a:ext cx="172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杭州电子科技大学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25"/>
          <p:cNvSpPr txBox="1"/>
          <p:nvPr/>
        </p:nvSpPr>
        <p:spPr>
          <a:xfrm>
            <a:off x="6481640" y="4053538"/>
            <a:ext cx="1459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华南师范大学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26"/>
          <p:cNvSpPr txBox="1"/>
          <p:nvPr/>
        </p:nvSpPr>
        <p:spPr>
          <a:xfrm>
            <a:off x="6698590" y="5800276"/>
            <a:ext cx="102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宁波大学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726" y="2936825"/>
            <a:ext cx="797114" cy="797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2" name="文本框 23"/>
          <p:cNvSpPr txBox="1"/>
          <p:nvPr/>
        </p:nvSpPr>
        <p:spPr>
          <a:xfrm>
            <a:off x="8420942" y="4042976"/>
            <a:ext cx="1418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华南理工大学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726" y="1193136"/>
            <a:ext cx="797114" cy="797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4" name="文本框 23"/>
          <p:cNvSpPr txBox="1"/>
          <p:nvPr/>
        </p:nvSpPr>
        <p:spPr>
          <a:xfrm>
            <a:off x="8420942" y="2400259"/>
            <a:ext cx="1418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1984" y="2936825"/>
            <a:ext cx="797114" cy="797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文本框 23"/>
          <p:cNvSpPr txBox="1"/>
          <p:nvPr/>
        </p:nvSpPr>
        <p:spPr>
          <a:xfrm>
            <a:off x="4401200" y="4042976"/>
            <a:ext cx="1418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东南大学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Picture 18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5518" y="4608284"/>
            <a:ext cx="816659" cy="822122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8" name="文本框 26"/>
          <p:cNvSpPr txBox="1"/>
          <p:nvPr/>
        </p:nvSpPr>
        <p:spPr>
          <a:xfrm>
            <a:off x="8434506" y="5775267"/>
            <a:ext cx="141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海南师范大学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17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61964" y="88075"/>
            <a:ext cx="8060804" cy="647615"/>
          </a:xfrm>
        </p:spPr>
        <p:txBody>
          <a:bodyPr/>
          <a:lstStyle/>
          <a:p>
            <a:r>
              <a:rPr lang="zh-CN" altLang="en-US" b="1" dirty="0" smtClean="0"/>
              <a:t>产业趋势</a:t>
            </a:r>
            <a:endParaRPr lang="zh-CN" altLang="en-US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0860-3CE7-4EC1-80B2-E4FAEF86BBEB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13" name="内容占位符 12" descr="timg (4)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0413" cy="7273772"/>
          </a:xfrm>
        </p:spPr>
      </p:pic>
      <p:sp>
        <p:nvSpPr>
          <p:cNvPr id="14" name="椭圆 13"/>
          <p:cNvSpPr/>
          <p:nvPr/>
        </p:nvSpPr>
        <p:spPr>
          <a:xfrm>
            <a:off x="8256447" y="3053312"/>
            <a:ext cx="3465553" cy="3465553"/>
          </a:xfrm>
          <a:prstGeom prst="ellipse">
            <a:avLst/>
          </a:prstGeom>
          <a:solidFill>
            <a:srgbClr val="AA0A09"/>
          </a:solidFill>
          <a:ln>
            <a:noFill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247139" rIns="179285" bIns="143428" anchor="ctr"/>
          <a:lstStyle/>
          <a:p>
            <a:pPr algn="ctr" defTabSz="913505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zh-CN" altLang="en-US" sz="4000" b="1" noProof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云</a:t>
            </a:r>
            <a:r>
              <a:rPr lang="zh-CN" altLang="en-US" sz="4000" b="1" noProof="1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计算</a:t>
            </a:r>
            <a:endParaRPr lang="en-US" altLang="zh-CN" sz="4000" b="1" noProof="1" smtClean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+mn-ea"/>
            </a:endParaRPr>
          </a:p>
          <a:p>
            <a:pPr algn="ctr" defTabSz="913505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zh-CN" altLang="en-US" sz="4000" b="1" noProof="1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产业趋势</a:t>
            </a:r>
            <a:endParaRPr lang="zh-CN" altLang="en-US" sz="4000" b="1" noProof="1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368114" y="3053311"/>
            <a:ext cx="1555048" cy="1555048"/>
          </a:xfrm>
          <a:prstGeom prst="ellipse">
            <a:avLst/>
          </a:prstGeom>
          <a:solidFill>
            <a:srgbClr val="AB110A"/>
          </a:solidFill>
          <a:ln>
            <a:noFill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0344" tIns="282623" rIns="179285" bIns="141311" anchor="ctr"/>
          <a:lstStyle/>
          <a:p>
            <a:pPr algn="ctr" defTabSz="913505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altLang="zh-CN" sz="7842" noProof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</a:t>
            </a:r>
            <a:endParaRPr lang="en-US" altLang="zh-CN" sz="7058" noProof="1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Segoe UI" panose="020B0502040204020203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82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能源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90751" y="980728"/>
            <a:ext cx="8252449" cy="525658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noFill/>
            <a:prstDash val="solid"/>
            <a:miter lim="800000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407" y="1268760"/>
            <a:ext cx="1204481" cy="12618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3279" y="1353320"/>
            <a:ext cx="1181657" cy="1184851"/>
          </a:xfrm>
          <a:prstGeom prst="rect">
            <a:avLst/>
          </a:prstGeom>
          <a:noFill/>
          <a:ln>
            <a:noFill/>
          </a:ln>
          <a:effectLst>
            <a:reflection blurRad="12700" stA="38000" endPos="28000" dist="5080" dir="5400000" sy="-100000" algn="bl" rotWithShape="0"/>
          </a:effectLst>
          <a:extLst/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0852" y="3240847"/>
            <a:ext cx="1131789" cy="1131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417" y="3292068"/>
            <a:ext cx="1594678" cy="104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70" y="3256645"/>
            <a:ext cx="1423416" cy="1131789"/>
          </a:xfrm>
          <a:prstGeom prst="rect">
            <a:avLst/>
          </a:prstGeom>
          <a:effectLst>
            <a:reflection blurRad="12700" stA="38000" endPos="28000" dist="5080" dir="5400000" sy="-100000" algn="bl" rotWithShape="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895" y="5157192"/>
            <a:ext cx="2200275" cy="533400"/>
          </a:xfrm>
          <a:prstGeom prst="rect">
            <a:avLst/>
          </a:prstGeom>
          <a:effectLst>
            <a:reflection blurRad="12700" stA="38000" endPos="28000" dist="508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196" y="5142539"/>
            <a:ext cx="581106" cy="581106"/>
          </a:xfrm>
          <a:prstGeom prst="rect">
            <a:avLst/>
          </a:prstGeom>
          <a:effectLst>
            <a:reflection blurRad="12700" stA="38000" endPos="28000" dist="5080" dir="5400000" sy="-100000" algn="bl" rotWithShape="0"/>
          </a:effectLst>
        </p:spPr>
      </p:pic>
      <p:sp>
        <p:nvSpPr>
          <p:cNvPr id="12" name="文本框 20"/>
          <p:cNvSpPr txBox="1"/>
          <p:nvPr/>
        </p:nvSpPr>
        <p:spPr>
          <a:xfrm>
            <a:off x="6939232" y="5278053"/>
            <a:ext cx="2036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云南省无线电监测中心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69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企业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90751" y="980728"/>
            <a:ext cx="8252449" cy="525658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noFill/>
            <a:prstDash val="solid"/>
            <a:miter lim="800000"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227" y="1444664"/>
            <a:ext cx="1702801" cy="5179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50" y="1411989"/>
            <a:ext cx="2643472" cy="641141"/>
          </a:xfrm>
          <a:prstGeom prst="rect">
            <a:avLst/>
          </a:prstGeom>
          <a:effectLst>
            <a:reflection blurRad="12700" stA="38000" endPos="28000" dist="508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287" y="2709342"/>
            <a:ext cx="3056309" cy="762279"/>
          </a:xfrm>
          <a:prstGeom prst="rect">
            <a:avLst/>
          </a:prstGeom>
          <a:effectLst>
            <a:reflection blurRad="12700" stA="38000" endPos="28000" dist="508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75" y="1502470"/>
            <a:ext cx="2251937" cy="460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90" y="2775733"/>
            <a:ext cx="1177720" cy="629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453" y="2820061"/>
            <a:ext cx="1893976" cy="585217"/>
          </a:xfrm>
          <a:prstGeom prst="rect">
            <a:avLst/>
          </a:prstGeom>
          <a:effectLst>
            <a:reflection blurRad="12700" stA="38000" endPos="28000" dist="508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99" y="4077493"/>
            <a:ext cx="1512168" cy="525972"/>
          </a:xfrm>
          <a:prstGeom prst="rect">
            <a:avLst/>
          </a:prstGeom>
          <a:effectLst>
            <a:reflection blurRad="12700" stA="38000" endPos="28000" dist="5080" dir="5400000" sy="-100000" algn="bl" rotWithShape="0"/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06" y="4260750"/>
            <a:ext cx="2056242" cy="346100"/>
          </a:xfrm>
          <a:prstGeom prst="rect">
            <a:avLst/>
          </a:prstGeom>
          <a:effectLst>
            <a:reflection blurRad="12700" stA="38000" endPos="28000" dist="5080" dir="5400000" sy="-100000" algn="bl" rotWithShape="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79" y="4246810"/>
            <a:ext cx="3183247" cy="298606"/>
          </a:xfrm>
          <a:prstGeom prst="rect">
            <a:avLst/>
          </a:prstGeom>
          <a:effectLst>
            <a:reflection blurRad="12700" stA="38000" endPos="28000" dist="5080" dir="5400000" sy="-100000" algn="bl" rotWithShape="0"/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90" y="5229622"/>
            <a:ext cx="1440160" cy="437943"/>
          </a:xfrm>
          <a:prstGeom prst="rect">
            <a:avLst/>
          </a:prstGeom>
          <a:effectLst>
            <a:reflection blurRad="12700" stA="38000" endPos="28000" dist="5080" dir="5400000" sy="-100000" algn="bl" rotWithShape="0"/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83" y="5229622"/>
            <a:ext cx="1678783" cy="503635"/>
          </a:xfrm>
          <a:prstGeom prst="rect">
            <a:avLst/>
          </a:prstGeom>
          <a:effectLst>
            <a:reflection blurRad="12700" stA="38000" endPos="28000" dist="5080" dir="5400000" sy="-100000" algn="bl" rotWithShape="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82" y="5301630"/>
            <a:ext cx="1944216" cy="385491"/>
          </a:xfrm>
          <a:prstGeom prst="rect">
            <a:avLst/>
          </a:prstGeom>
          <a:effectLst>
            <a:reflection blurRad="12700" stA="38000" endPos="28000" dist="5080" dir="5400000" sy="-100000" algn="bl" rotWithShape="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458" y="5301630"/>
            <a:ext cx="1760165" cy="377889"/>
          </a:xfrm>
          <a:prstGeom prst="rect">
            <a:avLst/>
          </a:prstGeom>
          <a:effectLst>
            <a:reflection blurRad="12700" stA="38000" endPos="28000" dist="508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9574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>
            <a:spLocks noChangeArrowheads="1"/>
          </p:cNvSpPr>
          <p:nvPr/>
        </p:nvSpPr>
        <p:spPr bwMode="auto">
          <a:xfrm>
            <a:off x="550590" y="4149080"/>
            <a:ext cx="3357586" cy="12972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/>
          <a:p>
            <a:pPr eaLnBrk="1" hangingPunct="1">
              <a:lnSpc>
                <a:spcPct val="135000"/>
              </a:lnSpc>
              <a:buFont typeface="Arial" charset="0"/>
              <a:buNone/>
              <a:defRPr/>
            </a:pPr>
            <a:r>
              <a:rPr lang="zh-CN" altLang="en-US" sz="58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谢谢！ </a:t>
            </a:r>
            <a:endParaRPr lang="en-US" altLang="zh-CN" sz="5800" i="1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  <a:sym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748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913505" fontAlgn="base">
              <a:lnSpc>
                <a:spcPct val="90000"/>
              </a:lnSpc>
              <a:spcAft>
                <a:spcPts val="588"/>
              </a:spcAft>
              <a:defRPr/>
            </a:pPr>
            <a:r>
              <a:rPr lang="zh-CN" altLang="en-US" noProof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" panose="020B0502040204020203" pitchFamily="34" charset="0"/>
                <a:sym typeface="+mn-ea"/>
              </a:rPr>
              <a:t>云</a:t>
            </a:r>
            <a:r>
              <a:rPr lang="zh-CN" altLang="en-US" noProof="1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" panose="020B0502040204020203" pitchFamily="34" charset="0"/>
                <a:sym typeface="+mn-ea"/>
              </a:rPr>
              <a:t>计算产业趋势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06575" y="1717546"/>
            <a:ext cx="3822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随着云计算的不断发展，</a:t>
            </a:r>
            <a:r>
              <a:rPr lang="en-US" altLang="zh-CN" dirty="0" err="1"/>
              <a:t>企业业务上云已经成为不可逆的趋势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406574" y="2749649"/>
            <a:ext cx="3750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据</a:t>
            </a:r>
            <a:r>
              <a:rPr lang="en-US" altLang="zh-CN" dirty="0" err="1"/>
              <a:t>IDC预测</a:t>
            </a:r>
            <a:r>
              <a:rPr lang="zh-CN" altLang="en-US" dirty="0"/>
              <a:t>在全球范围内，今年</a:t>
            </a:r>
            <a:r>
              <a:rPr lang="en-US" altLang="zh-CN" dirty="0"/>
              <a:t>2020年公有云服</a:t>
            </a:r>
            <a:r>
              <a:rPr lang="zh-CN" altLang="en-US" dirty="0"/>
              <a:t>基础设施的服</a:t>
            </a:r>
            <a:r>
              <a:rPr lang="en-US" altLang="zh-CN" dirty="0"/>
              <a:t>务支出将达到2034亿美元,</a:t>
            </a:r>
            <a:r>
              <a:rPr lang="zh-CN" altLang="en-US" dirty="0"/>
              <a:t>复合增长率将打到</a:t>
            </a:r>
            <a:r>
              <a:rPr lang="en-US" altLang="zh-CN" dirty="0"/>
              <a:t>21.5%</a:t>
            </a:r>
          </a:p>
        </p:txBody>
      </p:sp>
      <p:sp>
        <p:nvSpPr>
          <p:cNvPr id="6" name="矩形 5"/>
          <p:cNvSpPr/>
          <p:nvPr/>
        </p:nvSpPr>
        <p:spPr>
          <a:xfrm>
            <a:off x="487882" y="4293096"/>
            <a:ext cx="3573515" cy="92333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工信部</a:t>
            </a:r>
            <a:r>
              <a:rPr lang="en-US" altLang="zh-CN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2017</a:t>
            </a:r>
            <a:r>
              <a:rPr lang="en-US" altLang="zh-CN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《云计算发展三年行动计划》，提出</a:t>
            </a:r>
            <a:r>
              <a:rPr lang="en-US" altLang="zh-CN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2019</a:t>
            </a:r>
            <a:r>
              <a:rPr lang="en-US" altLang="zh-CN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年中国云计算产业规模将达到</a:t>
            </a:r>
            <a:r>
              <a:rPr lang="en-US" altLang="zh-CN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4300</a:t>
            </a:r>
            <a:r>
              <a:rPr lang="en-US" altLang="zh-CN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亿元。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4222998" y="1340768"/>
            <a:ext cx="7584508" cy="4604773"/>
            <a:chOff x="3605049" y="2762641"/>
            <a:chExt cx="6442842" cy="4070325"/>
          </a:xfrm>
        </p:grpSpPr>
        <p:graphicFrame>
          <p:nvGraphicFramePr>
            <p:cNvPr id="8" name="图表 7"/>
            <p:cNvGraphicFramePr/>
            <p:nvPr>
              <p:extLst>
                <p:ext uri="{D42A27DB-BD31-4B8C-83A1-F6EECF244321}">
                  <p14:modId xmlns:p14="http://schemas.microsoft.com/office/powerpoint/2010/main" val="2223511092"/>
                </p:ext>
              </p:extLst>
            </p:nvPr>
          </p:nvGraphicFramePr>
          <p:xfrm>
            <a:off x="3605049" y="2762641"/>
            <a:ext cx="6442842" cy="40703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" name="右箭头 8"/>
            <p:cNvSpPr/>
            <p:nvPr/>
          </p:nvSpPr>
          <p:spPr>
            <a:xfrm rot="20315036">
              <a:off x="5842803" y="4055885"/>
              <a:ext cx="2952827" cy="3364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 rot="20223219">
              <a:off x="6379781" y="3699641"/>
              <a:ext cx="2627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复合增长率</a:t>
              </a:r>
              <a:r>
                <a:rPr lang="en-US" altLang="zh-CN" sz="1200" dirty="0"/>
                <a:t>21.5%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464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FAA68C7E-AC37-41AF-A713-E933A345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98" y="188640"/>
            <a:ext cx="9122459" cy="522818"/>
          </a:xfrm>
        </p:spPr>
        <p:txBody>
          <a:bodyPr/>
          <a:lstStyle/>
          <a:p>
            <a:r>
              <a:rPr lang="en-US" altLang="zh-CN" sz="2800" b="0" dirty="0">
                <a:solidFill>
                  <a:schemeClr val="bg1"/>
                </a:solidFill>
              </a:rPr>
              <a:t>Oracle</a:t>
            </a:r>
            <a:r>
              <a:rPr lang="zh-CN" altLang="en-US" sz="2800" b="0" dirty="0">
                <a:solidFill>
                  <a:schemeClr val="bg1"/>
                </a:solidFill>
              </a:rPr>
              <a:t>预测</a:t>
            </a:r>
            <a:r>
              <a:rPr lang="en-US" altLang="zh-CN" sz="2800" b="0" dirty="0">
                <a:solidFill>
                  <a:schemeClr val="bg1"/>
                </a:solidFill>
              </a:rPr>
              <a:t>2025</a:t>
            </a:r>
            <a:r>
              <a:rPr lang="zh-CN" altLang="en-US" sz="2800" b="0" dirty="0">
                <a:solidFill>
                  <a:schemeClr val="bg1"/>
                </a:solidFill>
              </a:rPr>
              <a:t>年：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47AA61D5-35D4-46A3-8B8C-EDAC39B1C612}"/>
              </a:ext>
            </a:extLst>
          </p:cNvPr>
          <p:cNvSpPr txBox="1"/>
          <p:nvPr/>
        </p:nvSpPr>
        <p:spPr>
          <a:xfrm>
            <a:off x="3430910" y="1124744"/>
            <a:ext cx="453650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/>
              <a:t>80%</a:t>
            </a:r>
            <a:r>
              <a:rPr lang="zh-CN" altLang="en-US" sz="2000" dirty="0"/>
              <a:t>生产应用</a:t>
            </a:r>
            <a:endParaRPr lang="en-US" altLang="zh-CN" sz="8000" dirty="0"/>
          </a:p>
          <a:p>
            <a:endParaRPr lang="en-US" altLang="zh-CN" sz="4400" dirty="0"/>
          </a:p>
          <a:p>
            <a:r>
              <a:rPr lang="en-US" altLang="zh-CN" sz="8000" dirty="0"/>
              <a:t>100%</a:t>
            </a:r>
            <a:r>
              <a:rPr lang="zh-CN" altLang="en-US" dirty="0"/>
              <a:t>测试开发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6600" dirty="0"/>
              <a:t>所有</a:t>
            </a:r>
            <a:r>
              <a:rPr lang="zh-CN" altLang="en-US" dirty="0"/>
              <a:t>企业</a:t>
            </a:r>
            <a:r>
              <a:rPr lang="zh-CN" altLang="en-US" sz="2800" dirty="0"/>
              <a:t>数据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53EC006-B2B0-47B6-9D82-56565E056733}"/>
              </a:ext>
            </a:extLst>
          </p:cNvPr>
          <p:cNvSpPr txBox="1"/>
          <p:nvPr/>
        </p:nvSpPr>
        <p:spPr>
          <a:xfrm>
            <a:off x="7967414" y="3076954"/>
            <a:ext cx="22322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在云端</a:t>
            </a:r>
            <a:endParaRPr lang="en-US" altLang="zh-CN" sz="2000" b="1" dirty="0"/>
          </a:p>
          <a:p>
            <a:endParaRPr lang="en-US" altLang="zh-CN" dirty="0"/>
          </a:p>
          <a:p>
            <a:r>
              <a:rPr lang="en-US" altLang="zh-CN" dirty="0"/>
              <a:t>——Oracle CEO Mark Hurd OOW17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2688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CD00A9AA-C147-4B6C-A4A6-A2C8CB24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98" y="163802"/>
            <a:ext cx="9122459" cy="522818"/>
          </a:xfrm>
        </p:spPr>
        <p:txBody>
          <a:bodyPr/>
          <a:lstStyle/>
          <a:p>
            <a:r>
              <a:rPr lang="zh-CN" altLang="en-US" sz="2800" b="0" dirty="0">
                <a:solidFill>
                  <a:schemeClr val="bg1"/>
                </a:solidFill>
              </a:rPr>
              <a:t>阿里：未来只有公有云</a:t>
            </a: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xmlns="" id="{3335A1A0-B4CC-4427-9A9E-B4C4212F51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5567824"/>
              </p:ext>
            </p:extLst>
          </p:nvPr>
        </p:nvGraphicFramePr>
        <p:xfrm>
          <a:off x="3047206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70EAD6A-36A7-4B39-B3E4-E5B50CB556FB}"/>
              </a:ext>
            </a:extLst>
          </p:cNvPr>
          <p:cNvSpPr txBox="1"/>
          <p:nvPr/>
        </p:nvSpPr>
        <p:spPr>
          <a:xfrm>
            <a:off x="1990150" y="2060849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阿里：公有云、专有云同一平台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610007FE-7F70-4EEA-90BA-43BDFA2F6E9C}"/>
              </a:ext>
            </a:extLst>
          </p:cNvPr>
          <p:cNvSpPr txBox="1"/>
          <p:nvPr/>
        </p:nvSpPr>
        <p:spPr>
          <a:xfrm>
            <a:off x="7715386" y="2066210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VMware</a:t>
            </a:r>
            <a:r>
              <a:rPr lang="zh-CN" altLang="en-US" dirty="0"/>
              <a:t>：与</a:t>
            </a:r>
            <a:r>
              <a:rPr lang="en-US" altLang="zh-CN" dirty="0"/>
              <a:t>AWS</a:t>
            </a:r>
            <a:r>
              <a:rPr lang="zh-CN" altLang="en-US" dirty="0"/>
              <a:t>合作建混合云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EF8F3D6C-1C19-475B-B669-7C0E88D8CE8F}"/>
              </a:ext>
            </a:extLst>
          </p:cNvPr>
          <p:cNvSpPr txBox="1"/>
          <p:nvPr/>
        </p:nvSpPr>
        <p:spPr>
          <a:xfrm>
            <a:off x="6239222" y="546100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政务云</a:t>
            </a:r>
            <a:r>
              <a:rPr lang="en-US" altLang="zh-CN" dirty="0"/>
              <a:t>/</a:t>
            </a:r>
            <a:r>
              <a:rPr lang="zh-CN" altLang="en-US" dirty="0"/>
              <a:t>金融云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8895AB6D-0889-4779-98EA-00BDCB5C9FE7}"/>
              </a:ext>
            </a:extLst>
          </p:cNvPr>
          <p:cNvSpPr txBox="1"/>
          <p:nvPr/>
        </p:nvSpPr>
        <p:spPr>
          <a:xfrm>
            <a:off x="1997046" y="3296394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华为：私有云</a:t>
            </a:r>
            <a:r>
              <a:rPr lang="en-US" altLang="zh-CN" dirty="0"/>
              <a:t>-&gt;</a:t>
            </a:r>
            <a:r>
              <a:rPr lang="zh-CN" altLang="en-US" dirty="0"/>
              <a:t>进军全球公共云市场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C13E87A0-35B8-4D8B-8236-5F27577C3B40}"/>
              </a:ext>
            </a:extLst>
          </p:cNvPr>
          <p:cNvSpPr txBox="1"/>
          <p:nvPr/>
        </p:nvSpPr>
        <p:spPr>
          <a:xfrm>
            <a:off x="2019308" y="438819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腾讯：与</a:t>
            </a:r>
            <a:r>
              <a:rPr lang="en-US" altLang="zh-CN" dirty="0"/>
              <a:t>Oracle</a:t>
            </a:r>
            <a:r>
              <a:rPr lang="zh-CN" altLang="en-US" dirty="0"/>
              <a:t>合作</a:t>
            </a:r>
          </a:p>
        </p:txBody>
      </p:sp>
    </p:spTree>
    <p:extLst>
      <p:ext uri="{BB962C8B-B14F-4D97-AF65-F5344CB8AC3E}">
        <p14:creationId xmlns:p14="http://schemas.microsoft.com/office/powerpoint/2010/main" val="211638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2598" y="155611"/>
            <a:ext cx="9122459" cy="522818"/>
          </a:xfrm>
        </p:spPr>
        <p:txBody>
          <a:bodyPr/>
          <a:lstStyle/>
          <a:p>
            <a:r>
              <a:rPr lang="zh-CN" altLang="en-US" sz="2800" b="0" dirty="0">
                <a:solidFill>
                  <a:schemeClr val="bg1"/>
                </a:solidFill>
              </a:rPr>
              <a:t>公有云并不是</a:t>
            </a:r>
            <a:r>
              <a:rPr lang="zh-CN" altLang="en-US" sz="2800" b="0" dirty="0" smtClean="0">
                <a:solidFill>
                  <a:schemeClr val="bg1"/>
                </a:solidFill>
              </a:rPr>
              <a:t>铜墙铁壁</a:t>
            </a:r>
            <a:endParaRPr lang="zh-CN" altLang="en-US" sz="2800" b="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0E9AFEF9-ECB1-4EF7-8E01-6C06E3A155D5}"/>
              </a:ext>
            </a:extLst>
          </p:cNvPr>
          <p:cNvSpPr txBox="1"/>
          <p:nvPr/>
        </p:nvSpPr>
        <p:spPr>
          <a:xfrm>
            <a:off x="1138980" y="1628800"/>
            <a:ext cx="9624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虽然公有云有着诸多好处，而且可靠性相对也很高，但是集中化的云主机管理就像把鸡蛋放在了一个篮子里面，发生故障时却会造成更大面积的故障。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xmlns="" id="{50F15076-BDC6-49BC-8D89-F6D49F99F9CA}"/>
              </a:ext>
            </a:extLst>
          </p:cNvPr>
          <p:cNvSpPr txBox="1">
            <a:spLocks/>
          </p:cNvSpPr>
          <p:nvPr/>
        </p:nvSpPr>
        <p:spPr>
          <a:xfrm>
            <a:off x="911051" y="1052736"/>
            <a:ext cx="10080699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574EAEC3-C770-4DCA-9C02-47D9259E4893}"/>
              </a:ext>
            </a:extLst>
          </p:cNvPr>
          <p:cNvSpPr txBox="1"/>
          <p:nvPr/>
        </p:nvSpPr>
        <p:spPr>
          <a:xfrm>
            <a:off x="1017325" y="2500928"/>
            <a:ext cx="99744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/>
              <a:t>日，</a:t>
            </a:r>
            <a:r>
              <a:rPr lang="en-US" altLang="zh-CN" dirty="0"/>
              <a:t>Apple iCloud</a:t>
            </a:r>
            <a:r>
              <a:rPr lang="zh-CN" altLang="en-US" dirty="0"/>
              <a:t>包括电子邮件在内的</a:t>
            </a:r>
            <a:r>
              <a:rPr lang="en-US" altLang="zh-CN" dirty="0"/>
              <a:t>11</a:t>
            </a:r>
            <a:r>
              <a:rPr lang="zh-CN" altLang="en-US" dirty="0"/>
              <a:t>项苹果服务遭遇了</a:t>
            </a:r>
            <a:r>
              <a:rPr lang="en-US" altLang="zh-CN" dirty="0"/>
              <a:t>11</a:t>
            </a:r>
            <a:r>
              <a:rPr lang="zh-CN" altLang="en-US" dirty="0"/>
              <a:t>个小时的中断。其中一些完全瘫痪，其他的则运行非常非常缓慢。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日，</a:t>
            </a:r>
            <a:r>
              <a:rPr lang="en-US" altLang="zh-CN" dirty="0"/>
              <a:t>Salesforce.com</a:t>
            </a:r>
            <a:r>
              <a:rPr lang="zh-CN" altLang="en-US" dirty="0"/>
              <a:t>持续中断了</a:t>
            </a:r>
            <a:r>
              <a:rPr lang="en-US" altLang="zh-CN" dirty="0"/>
              <a:t>4</a:t>
            </a:r>
            <a:r>
              <a:rPr lang="zh-CN" altLang="en-US" dirty="0"/>
              <a:t>个小时，让客户无进入</a:t>
            </a:r>
            <a:r>
              <a:rPr lang="en-US" altLang="zh-CN" dirty="0"/>
              <a:t>CRM</a:t>
            </a:r>
            <a:r>
              <a:rPr lang="zh-CN" altLang="en-US" dirty="0"/>
              <a:t>，并用了数天才完全修补好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4</a:t>
            </a:r>
            <a:r>
              <a:rPr lang="zh-CN" altLang="en-US" dirty="0"/>
              <a:t>日澳大利亚悉尼早于暴风雨，导致该地区的一个</a:t>
            </a:r>
            <a:r>
              <a:rPr lang="en-US" altLang="zh-CN" dirty="0"/>
              <a:t>AWS</a:t>
            </a:r>
            <a:r>
              <a:rPr lang="zh-CN" altLang="en-US" dirty="0"/>
              <a:t>域断电，一些托管了关键工作负载的</a:t>
            </a:r>
            <a:r>
              <a:rPr lang="en-US" altLang="zh-CN" dirty="0"/>
              <a:t>EC2</a:t>
            </a:r>
            <a:r>
              <a:rPr lang="zh-CN" altLang="en-US" dirty="0"/>
              <a:t>实例和</a:t>
            </a:r>
            <a:r>
              <a:rPr lang="en-US" altLang="zh-CN" dirty="0"/>
              <a:t>EBS</a:t>
            </a:r>
            <a:r>
              <a:rPr lang="zh-CN" altLang="en-US" dirty="0"/>
              <a:t>卷随后出现故障。同时在那个周末，澳大利亚</a:t>
            </a:r>
            <a:r>
              <a:rPr lang="en-US" altLang="zh-CN" dirty="0"/>
              <a:t>AWS</a:t>
            </a:r>
            <a:r>
              <a:rPr lang="zh-CN" altLang="en-US" dirty="0"/>
              <a:t>可用区域内的网站和在线服务出现大约</a:t>
            </a:r>
            <a:r>
              <a:rPr lang="en-US" altLang="zh-CN" dirty="0"/>
              <a:t>10</a:t>
            </a:r>
            <a:r>
              <a:rPr lang="zh-CN" altLang="en-US" dirty="0"/>
              <a:t>个小时的中断，从银行服务到披萨送货都受到了影响。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21</a:t>
            </a:r>
            <a:r>
              <a:rPr lang="zh-CN" altLang="en-US" dirty="0"/>
              <a:t>日，互联网性能管理公司</a:t>
            </a:r>
            <a:r>
              <a:rPr lang="en-US" altLang="zh-CN" dirty="0" err="1"/>
              <a:t>Dyn</a:t>
            </a:r>
            <a:r>
              <a:rPr lang="zh-CN" altLang="en-US" dirty="0"/>
              <a:t>早于网络攻击，导致广泛的服务中断，影响到包括</a:t>
            </a:r>
            <a:r>
              <a:rPr lang="en-US" altLang="zh-CN" dirty="0"/>
              <a:t>AWS</a:t>
            </a:r>
            <a:r>
              <a:rPr lang="zh-CN" altLang="en-US" dirty="0"/>
              <a:t>在内的多家云服务提供商，其中</a:t>
            </a:r>
            <a:r>
              <a:rPr lang="en-US" altLang="zh-CN" dirty="0"/>
              <a:t>AWS</a:t>
            </a:r>
            <a:r>
              <a:rPr lang="zh-CN" altLang="en-US" dirty="0"/>
              <a:t>不得不重新路由到备用的</a:t>
            </a:r>
            <a:r>
              <a:rPr lang="en-US" altLang="zh-CN" dirty="0"/>
              <a:t>DNS</a:t>
            </a:r>
            <a:r>
              <a:rPr lang="zh-CN" altLang="en-US" dirty="0"/>
              <a:t>提供商。许多依赖于</a:t>
            </a:r>
            <a:r>
              <a:rPr lang="en-US" altLang="zh-CN" dirty="0" err="1"/>
              <a:t>Dyn</a:t>
            </a:r>
            <a:r>
              <a:rPr lang="zh-CN" altLang="en-US" dirty="0"/>
              <a:t>流量管理和优化服务的流行网站出现中断或者遇到问题，包括</a:t>
            </a:r>
            <a:r>
              <a:rPr lang="en-US" altLang="zh-CN" dirty="0"/>
              <a:t>Twitter</a:t>
            </a:r>
            <a:r>
              <a:rPr lang="zh-CN" altLang="en-US" dirty="0"/>
              <a:t>、</a:t>
            </a:r>
            <a:r>
              <a:rPr lang="en-US" altLang="zh-CN" dirty="0"/>
              <a:t>Spotify</a:t>
            </a:r>
            <a:r>
              <a:rPr lang="zh-CN" altLang="en-US" dirty="0"/>
              <a:t>和</a:t>
            </a:r>
            <a:r>
              <a:rPr lang="en-US" altLang="zh-CN" dirty="0" err="1"/>
              <a:t>Github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70041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0414" cy="7322605"/>
          </a:xfrm>
        </p:spPr>
      </p:pic>
      <p:sp>
        <p:nvSpPr>
          <p:cNvPr id="11" name="椭圆 10"/>
          <p:cNvSpPr/>
          <p:nvPr/>
        </p:nvSpPr>
        <p:spPr>
          <a:xfrm>
            <a:off x="8351691" y="3717033"/>
            <a:ext cx="3465553" cy="3465553"/>
          </a:xfrm>
          <a:prstGeom prst="ellipse">
            <a:avLst/>
          </a:prstGeom>
          <a:solidFill>
            <a:srgbClr val="AA0A09"/>
          </a:solidFill>
          <a:ln>
            <a:noFill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247139" rIns="179285" bIns="143428" anchor="ctr"/>
          <a:lstStyle/>
          <a:p>
            <a:pPr algn="ctr" defTabSz="913505">
              <a:lnSpc>
                <a:spcPct val="90000"/>
              </a:lnSpc>
              <a:spcAft>
                <a:spcPts val="588"/>
              </a:spcAft>
              <a:defRPr/>
            </a:pPr>
            <a:r>
              <a:rPr lang="zh-CN" altLang="en-US" sz="4000" dirty="0"/>
              <a:t>云灾</a:t>
            </a:r>
            <a:r>
              <a:rPr lang="zh-CN" altLang="en-US" sz="4000" dirty="0" smtClean="0"/>
              <a:t>备</a:t>
            </a:r>
            <a:endParaRPr lang="en-US" altLang="zh-CN" sz="4000" dirty="0" smtClean="0"/>
          </a:p>
          <a:p>
            <a:pPr algn="ctr" defTabSz="913505">
              <a:lnSpc>
                <a:spcPct val="90000"/>
              </a:lnSpc>
              <a:spcAft>
                <a:spcPts val="588"/>
              </a:spcAft>
              <a:defRPr/>
            </a:pPr>
            <a:r>
              <a:rPr lang="zh-CN" altLang="en-US" sz="4000" dirty="0" smtClean="0"/>
              <a:t>方案</a:t>
            </a:r>
            <a:endParaRPr lang="zh-CN" altLang="en-US" sz="4000" b="1" noProof="1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463358" y="3717032"/>
            <a:ext cx="1555048" cy="1555048"/>
          </a:xfrm>
          <a:prstGeom prst="ellipse">
            <a:avLst/>
          </a:prstGeom>
          <a:solidFill>
            <a:srgbClr val="AB110A"/>
          </a:solidFill>
          <a:ln>
            <a:noFill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0344" tIns="282623" rIns="179285" bIns="141311" anchor="ctr"/>
          <a:lstStyle/>
          <a:p>
            <a:pPr algn="ctr" defTabSz="913505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altLang="zh-CN" sz="7842" noProof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2</a:t>
            </a:r>
            <a:endParaRPr lang="en-US" altLang="zh-CN" sz="7058" noProof="1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Segoe UI" panose="020B0502040204020203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50590" y="156410"/>
            <a:ext cx="9122459" cy="522818"/>
          </a:xfrm>
        </p:spPr>
        <p:txBody>
          <a:bodyPr/>
          <a:lstStyle/>
          <a:p>
            <a:r>
              <a:rPr lang="zh-CN" altLang="en-US" sz="2800" b="0" dirty="0" smtClean="0">
                <a:solidFill>
                  <a:schemeClr val="bg1"/>
                </a:solidFill>
              </a:rPr>
              <a:t>解决方案全景图</a:t>
            </a:r>
            <a:endParaRPr lang="zh-CN" altLang="en-US" sz="2800" b="0" dirty="0">
              <a:solidFill>
                <a:schemeClr val="bg1"/>
              </a:solidFill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1748434" y="1711318"/>
            <a:ext cx="1378800" cy="4702865"/>
            <a:chOff x="404966" y="1660187"/>
            <a:chExt cx="1378800" cy="4702865"/>
          </a:xfrm>
        </p:grpSpPr>
        <p:grpSp>
          <p:nvGrpSpPr>
            <p:cNvPr id="109" name="组合 108"/>
            <p:cNvGrpSpPr/>
            <p:nvPr/>
          </p:nvGrpSpPr>
          <p:grpSpPr>
            <a:xfrm>
              <a:off x="407157" y="3322191"/>
              <a:ext cx="1365173" cy="1378857"/>
              <a:chOff x="407157" y="3322191"/>
              <a:chExt cx="1365173" cy="1378857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407157" y="3322191"/>
                <a:ext cx="1365173" cy="137885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1066352" y="3405299"/>
                <a:ext cx="703942" cy="1212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</a:t>
                </a:r>
                <a:endParaRPr kumimoji="1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15"/>
              <p:cNvSpPr>
                <a:spLocks noEditPoints="1"/>
              </p:cNvSpPr>
              <p:nvPr/>
            </p:nvSpPr>
            <p:spPr bwMode="auto">
              <a:xfrm>
                <a:off x="532561" y="3763533"/>
                <a:ext cx="629614" cy="637285"/>
              </a:xfrm>
              <a:custGeom>
                <a:avLst/>
                <a:gdLst>
                  <a:gd name="T0" fmla="*/ 1138 w 4268"/>
                  <a:gd name="T1" fmla="*/ 1368 h 4320"/>
                  <a:gd name="T2" fmla="*/ 2244 w 4268"/>
                  <a:gd name="T3" fmla="*/ 1426 h 4320"/>
                  <a:gd name="T4" fmla="*/ 1618 w 4268"/>
                  <a:gd name="T5" fmla="*/ 1262 h 4320"/>
                  <a:gd name="T6" fmla="*/ 1564 w 4268"/>
                  <a:gd name="T7" fmla="*/ 2092 h 4320"/>
                  <a:gd name="T8" fmla="*/ 1935 w 4268"/>
                  <a:gd name="T9" fmla="*/ 1346 h 4320"/>
                  <a:gd name="T10" fmla="*/ 1276 w 4268"/>
                  <a:gd name="T11" fmla="*/ 2922 h 4320"/>
                  <a:gd name="T12" fmla="*/ 508 w 4268"/>
                  <a:gd name="T13" fmla="*/ 2956 h 4320"/>
                  <a:gd name="T14" fmla="*/ 497 w 4268"/>
                  <a:gd name="T15" fmla="*/ 2139 h 4320"/>
                  <a:gd name="T16" fmla="*/ 38 w 4268"/>
                  <a:gd name="T17" fmla="*/ 1478 h 4320"/>
                  <a:gd name="T18" fmla="*/ 362 w 4268"/>
                  <a:gd name="T19" fmla="*/ 922 h 4320"/>
                  <a:gd name="T20" fmla="*/ 998 w 4268"/>
                  <a:gd name="T21" fmla="*/ 411 h 4320"/>
                  <a:gd name="T22" fmla="*/ 1527 w 4268"/>
                  <a:gd name="T23" fmla="*/ 22 h 4320"/>
                  <a:gd name="T24" fmla="*/ 2210 w 4268"/>
                  <a:gd name="T25" fmla="*/ 514 h 4320"/>
                  <a:gd name="T26" fmla="*/ 3013 w 4268"/>
                  <a:gd name="T27" fmla="*/ 617 h 4320"/>
                  <a:gd name="T28" fmla="*/ 3087 w 4268"/>
                  <a:gd name="T29" fmla="*/ 1295 h 4320"/>
                  <a:gd name="T30" fmla="*/ 3127 w 4268"/>
                  <a:gd name="T31" fmla="*/ 2055 h 4320"/>
                  <a:gd name="T32" fmla="*/ 2996 w 4268"/>
                  <a:gd name="T33" fmla="*/ 2690 h 4320"/>
                  <a:gd name="T34" fmla="*/ 2218 w 4268"/>
                  <a:gd name="T35" fmla="*/ 2845 h 4320"/>
                  <a:gd name="T36" fmla="*/ 1127 w 4268"/>
                  <a:gd name="T37" fmla="*/ 2635 h 4320"/>
                  <a:gd name="T38" fmla="*/ 1481 w 4268"/>
                  <a:gd name="T39" fmla="*/ 2936 h 4320"/>
                  <a:gd name="T40" fmla="*/ 1881 w 4268"/>
                  <a:gd name="T41" fmla="*/ 3017 h 4320"/>
                  <a:gd name="T42" fmla="*/ 2230 w 4268"/>
                  <a:gd name="T43" fmla="*/ 2633 h 4320"/>
                  <a:gd name="T44" fmla="*/ 2763 w 4268"/>
                  <a:gd name="T45" fmla="*/ 2709 h 4320"/>
                  <a:gd name="T46" fmla="*/ 2663 w 4268"/>
                  <a:gd name="T47" fmla="*/ 2130 h 4320"/>
                  <a:gd name="T48" fmla="*/ 3141 w 4268"/>
                  <a:gd name="T49" fmla="*/ 1784 h 4320"/>
                  <a:gd name="T50" fmla="*/ 2740 w 4268"/>
                  <a:gd name="T51" fmla="*/ 1403 h 4320"/>
                  <a:gd name="T52" fmla="*/ 2833 w 4268"/>
                  <a:gd name="T53" fmla="*/ 804 h 4320"/>
                  <a:gd name="T54" fmla="*/ 2307 w 4268"/>
                  <a:gd name="T55" fmla="*/ 720 h 4320"/>
                  <a:gd name="T56" fmla="*/ 1931 w 4268"/>
                  <a:gd name="T57" fmla="*/ 566 h 4320"/>
                  <a:gd name="T58" fmla="*/ 1511 w 4268"/>
                  <a:gd name="T59" fmla="*/ 259 h 4320"/>
                  <a:gd name="T60" fmla="*/ 1188 w 4268"/>
                  <a:gd name="T61" fmla="*/ 729 h 4320"/>
                  <a:gd name="T62" fmla="*/ 640 w 4268"/>
                  <a:gd name="T63" fmla="*/ 577 h 4320"/>
                  <a:gd name="T64" fmla="*/ 708 w 4268"/>
                  <a:gd name="T65" fmla="*/ 1176 h 4320"/>
                  <a:gd name="T66" fmla="*/ 254 w 4268"/>
                  <a:gd name="T67" fmla="*/ 1511 h 4320"/>
                  <a:gd name="T68" fmla="*/ 535 w 4268"/>
                  <a:gd name="T69" fmla="*/ 1923 h 4320"/>
                  <a:gd name="T70" fmla="*/ 684 w 4268"/>
                  <a:gd name="T71" fmla="*/ 2372 h 4320"/>
                  <a:gd name="T72" fmla="*/ 807 w 4268"/>
                  <a:gd name="T73" fmla="*/ 2833 h 4320"/>
                  <a:gd name="T74" fmla="*/ 3310 w 4268"/>
                  <a:gd name="T75" fmla="*/ 3578 h 4320"/>
                  <a:gd name="T76" fmla="*/ 3822 w 4268"/>
                  <a:gd name="T77" fmla="*/ 3705 h 4320"/>
                  <a:gd name="T78" fmla="*/ 3454 w 4268"/>
                  <a:gd name="T79" fmla="*/ 3737 h 4320"/>
                  <a:gd name="T80" fmla="*/ 3576 w 4268"/>
                  <a:gd name="T81" fmla="*/ 4320 h 4320"/>
                  <a:gd name="T82" fmla="*/ 3187 w 4268"/>
                  <a:gd name="T83" fmla="*/ 4190 h 4320"/>
                  <a:gd name="T84" fmla="*/ 3037 w 4268"/>
                  <a:gd name="T85" fmla="*/ 3803 h 4320"/>
                  <a:gd name="T86" fmla="*/ 2987 w 4268"/>
                  <a:gd name="T87" fmla="*/ 3451 h 4320"/>
                  <a:gd name="T88" fmla="*/ 3098 w 4268"/>
                  <a:gd name="T89" fmla="*/ 3088 h 4320"/>
                  <a:gd name="T90" fmla="*/ 3433 w 4268"/>
                  <a:gd name="T91" fmla="*/ 2979 h 4320"/>
                  <a:gd name="T92" fmla="*/ 3780 w 4268"/>
                  <a:gd name="T93" fmla="*/ 3127 h 4320"/>
                  <a:gd name="T94" fmla="*/ 4112 w 4268"/>
                  <a:gd name="T95" fmla="*/ 3326 h 4320"/>
                  <a:gd name="T96" fmla="*/ 4267 w 4268"/>
                  <a:gd name="T97" fmla="*/ 3654 h 4320"/>
                  <a:gd name="T98" fmla="*/ 4123 w 4268"/>
                  <a:gd name="T99" fmla="*/ 4032 h 4320"/>
                  <a:gd name="T100" fmla="*/ 3715 w 4268"/>
                  <a:gd name="T101" fmla="*/ 4258 h 4320"/>
                  <a:gd name="T102" fmla="*/ 3504 w 4268"/>
                  <a:gd name="T103" fmla="*/ 4159 h 4320"/>
                  <a:gd name="T104" fmla="*/ 3762 w 4268"/>
                  <a:gd name="T105" fmla="*/ 4012 h 4320"/>
                  <a:gd name="T106" fmla="*/ 4026 w 4268"/>
                  <a:gd name="T107" fmla="*/ 3984 h 4320"/>
                  <a:gd name="T108" fmla="*/ 4142 w 4268"/>
                  <a:gd name="T109" fmla="*/ 3685 h 4320"/>
                  <a:gd name="T110" fmla="*/ 3962 w 4268"/>
                  <a:gd name="T111" fmla="*/ 3406 h 4320"/>
                  <a:gd name="T112" fmla="*/ 3858 w 4268"/>
                  <a:gd name="T113" fmla="*/ 3216 h 4320"/>
                  <a:gd name="T114" fmla="*/ 3644 w 4268"/>
                  <a:gd name="T115" fmla="*/ 3048 h 4320"/>
                  <a:gd name="T116" fmla="*/ 3397 w 4268"/>
                  <a:gd name="T117" fmla="*/ 3228 h 4320"/>
                  <a:gd name="T118" fmla="*/ 3107 w 4268"/>
                  <a:gd name="T119" fmla="*/ 3252 h 4320"/>
                  <a:gd name="T120" fmla="*/ 3026 w 4268"/>
                  <a:gd name="T121" fmla="*/ 3542 h 4320"/>
                  <a:gd name="T122" fmla="*/ 3166 w 4268"/>
                  <a:gd name="T123" fmla="*/ 3764 h 4320"/>
                  <a:gd name="T124" fmla="*/ 3225 w 4268"/>
                  <a:gd name="T125" fmla="*/ 4078 h 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68" h="4320">
                    <a:moveTo>
                      <a:pt x="1676" y="2307"/>
                    </a:moveTo>
                    <a:lnTo>
                      <a:pt x="1608" y="2303"/>
                    </a:lnTo>
                    <a:lnTo>
                      <a:pt x="1543" y="2292"/>
                    </a:lnTo>
                    <a:lnTo>
                      <a:pt x="1480" y="2274"/>
                    </a:lnTo>
                    <a:lnTo>
                      <a:pt x="1418" y="2250"/>
                    </a:lnTo>
                    <a:lnTo>
                      <a:pt x="1362" y="2222"/>
                    </a:lnTo>
                    <a:lnTo>
                      <a:pt x="1308" y="2186"/>
                    </a:lnTo>
                    <a:lnTo>
                      <a:pt x="1259" y="2146"/>
                    </a:lnTo>
                    <a:lnTo>
                      <a:pt x="1214" y="2100"/>
                    </a:lnTo>
                    <a:lnTo>
                      <a:pt x="1174" y="2050"/>
                    </a:lnTo>
                    <a:lnTo>
                      <a:pt x="1138" y="1998"/>
                    </a:lnTo>
                    <a:lnTo>
                      <a:pt x="1108" y="1940"/>
                    </a:lnTo>
                    <a:lnTo>
                      <a:pt x="1085" y="1880"/>
                    </a:lnTo>
                    <a:lnTo>
                      <a:pt x="1068" y="1816"/>
                    </a:lnTo>
                    <a:lnTo>
                      <a:pt x="1056" y="1750"/>
                    </a:lnTo>
                    <a:lnTo>
                      <a:pt x="1053" y="1682"/>
                    </a:lnTo>
                    <a:lnTo>
                      <a:pt x="1056" y="1614"/>
                    </a:lnTo>
                    <a:lnTo>
                      <a:pt x="1068" y="1549"/>
                    </a:lnTo>
                    <a:lnTo>
                      <a:pt x="1085" y="1486"/>
                    </a:lnTo>
                    <a:lnTo>
                      <a:pt x="1108" y="1426"/>
                    </a:lnTo>
                    <a:lnTo>
                      <a:pt x="1138" y="1368"/>
                    </a:lnTo>
                    <a:lnTo>
                      <a:pt x="1174" y="1314"/>
                    </a:lnTo>
                    <a:lnTo>
                      <a:pt x="1214" y="1265"/>
                    </a:lnTo>
                    <a:lnTo>
                      <a:pt x="1259" y="1220"/>
                    </a:lnTo>
                    <a:lnTo>
                      <a:pt x="1308" y="1179"/>
                    </a:lnTo>
                    <a:lnTo>
                      <a:pt x="1362" y="1144"/>
                    </a:lnTo>
                    <a:lnTo>
                      <a:pt x="1418" y="1114"/>
                    </a:lnTo>
                    <a:lnTo>
                      <a:pt x="1480" y="1090"/>
                    </a:lnTo>
                    <a:lnTo>
                      <a:pt x="1543" y="1073"/>
                    </a:lnTo>
                    <a:lnTo>
                      <a:pt x="1608" y="1063"/>
                    </a:lnTo>
                    <a:lnTo>
                      <a:pt x="1676" y="1059"/>
                    </a:lnTo>
                    <a:lnTo>
                      <a:pt x="1744" y="1063"/>
                    </a:lnTo>
                    <a:lnTo>
                      <a:pt x="1810" y="1073"/>
                    </a:lnTo>
                    <a:lnTo>
                      <a:pt x="1874" y="1090"/>
                    </a:lnTo>
                    <a:lnTo>
                      <a:pt x="1934" y="1114"/>
                    </a:lnTo>
                    <a:lnTo>
                      <a:pt x="1990" y="1144"/>
                    </a:lnTo>
                    <a:lnTo>
                      <a:pt x="2044" y="1179"/>
                    </a:lnTo>
                    <a:lnTo>
                      <a:pt x="2093" y="1220"/>
                    </a:lnTo>
                    <a:lnTo>
                      <a:pt x="2139" y="1265"/>
                    </a:lnTo>
                    <a:lnTo>
                      <a:pt x="2178" y="1314"/>
                    </a:lnTo>
                    <a:lnTo>
                      <a:pt x="2214" y="1368"/>
                    </a:lnTo>
                    <a:lnTo>
                      <a:pt x="2244" y="1426"/>
                    </a:lnTo>
                    <a:lnTo>
                      <a:pt x="2267" y="1486"/>
                    </a:lnTo>
                    <a:lnTo>
                      <a:pt x="2284" y="1549"/>
                    </a:lnTo>
                    <a:lnTo>
                      <a:pt x="2296" y="1614"/>
                    </a:lnTo>
                    <a:lnTo>
                      <a:pt x="2299" y="1682"/>
                    </a:lnTo>
                    <a:lnTo>
                      <a:pt x="2296" y="1750"/>
                    </a:lnTo>
                    <a:lnTo>
                      <a:pt x="2284" y="1816"/>
                    </a:lnTo>
                    <a:lnTo>
                      <a:pt x="2267" y="1880"/>
                    </a:lnTo>
                    <a:lnTo>
                      <a:pt x="2244" y="1940"/>
                    </a:lnTo>
                    <a:lnTo>
                      <a:pt x="2214" y="1998"/>
                    </a:lnTo>
                    <a:lnTo>
                      <a:pt x="2178" y="2050"/>
                    </a:lnTo>
                    <a:lnTo>
                      <a:pt x="2139" y="2100"/>
                    </a:lnTo>
                    <a:lnTo>
                      <a:pt x="2093" y="2146"/>
                    </a:lnTo>
                    <a:lnTo>
                      <a:pt x="2044" y="2186"/>
                    </a:lnTo>
                    <a:lnTo>
                      <a:pt x="1990" y="2222"/>
                    </a:lnTo>
                    <a:lnTo>
                      <a:pt x="1934" y="2250"/>
                    </a:lnTo>
                    <a:lnTo>
                      <a:pt x="1874" y="2274"/>
                    </a:lnTo>
                    <a:lnTo>
                      <a:pt x="1810" y="2292"/>
                    </a:lnTo>
                    <a:lnTo>
                      <a:pt x="1744" y="2303"/>
                    </a:lnTo>
                    <a:lnTo>
                      <a:pt x="1676" y="2307"/>
                    </a:lnTo>
                    <a:close/>
                    <a:moveTo>
                      <a:pt x="1676" y="1258"/>
                    </a:moveTo>
                    <a:lnTo>
                      <a:pt x="1618" y="1262"/>
                    </a:lnTo>
                    <a:lnTo>
                      <a:pt x="1564" y="1272"/>
                    </a:lnTo>
                    <a:lnTo>
                      <a:pt x="1511" y="1291"/>
                    </a:lnTo>
                    <a:lnTo>
                      <a:pt x="1461" y="1316"/>
                    </a:lnTo>
                    <a:lnTo>
                      <a:pt x="1417" y="1346"/>
                    </a:lnTo>
                    <a:lnTo>
                      <a:pt x="1376" y="1382"/>
                    </a:lnTo>
                    <a:lnTo>
                      <a:pt x="1340" y="1423"/>
                    </a:lnTo>
                    <a:lnTo>
                      <a:pt x="1310" y="1469"/>
                    </a:lnTo>
                    <a:lnTo>
                      <a:pt x="1285" y="1517"/>
                    </a:lnTo>
                    <a:lnTo>
                      <a:pt x="1267" y="1570"/>
                    </a:lnTo>
                    <a:lnTo>
                      <a:pt x="1255" y="1625"/>
                    </a:lnTo>
                    <a:lnTo>
                      <a:pt x="1251" y="1682"/>
                    </a:lnTo>
                    <a:lnTo>
                      <a:pt x="1255" y="1740"/>
                    </a:lnTo>
                    <a:lnTo>
                      <a:pt x="1267" y="1795"/>
                    </a:lnTo>
                    <a:lnTo>
                      <a:pt x="1285" y="1847"/>
                    </a:lnTo>
                    <a:lnTo>
                      <a:pt x="1310" y="1897"/>
                    </a:lnTo>
                    <a:lnTo>
                      <a:pt x="1340" y="1941"/>
                    </a:lnTo>
                    <a:lnTo>
                      <a:pt x="1376" y="1983"/>
                    </a:lnTo>
                    <a:lnTo>
                      <a:pt x="1417" y="2019"/>
                    </a:lnTo>
                    <a:lnTo>
                      <a:pt x="1461" y="2049"/>
                    </a:lnTo>
                    <a:lnTo>
                      <a:pt x="1511" y="2074"/>
                    </a:lnTo>
                    <a:lnTo>
                      <a:pt x="1564" y="2092"/>
                    </a:lnTo>
                    <a:lnTo>
                      <a:pt x="1618" y="2104"/>
                    </a:lnTo>
                    <a:lnTo>
                      <a:pt x="1676" y="2108"/>
                    </a:lnTo>
                    <a:lnTo>
                      <a:pt x="1734" y="2104"/>
                    </a:lnTo>
                    <a:lnTo>
                      <a:pt x="1789" y="2092"/>
                    </a:lnTo>
                    <a:lnTo>
                      <a:pt x="1841" y="2074"/>
                    </a:lnTo>
                    <a:lnTo>
                      <a:pt x="1891" y="2049"/>
                    </a:lnTo>
                    <a:lnTo>
                      <a:pt x="1935" y="2019"/>
                    </a:lnTo>
                    <a:lnTo>
                      <a:pt x="1976" y="1983"/>
                    </a:lnTo>
                    <a:lnTo>
                      <a:pt x="2012" y="1941"/>
                    </a:lnTo>
                    <a:lnTo>
                      <a:pt x="2042" y="1897"/>
                    </a:lnTo>
                    <a:lnTo>
                      <a:pt x="2067" y="1847"/>
                    </a:lnTo>
                    <a:lnTo>
                      <a:pt x="2086" y="1795"/>
                    </a:lnTo>
                    <a:lnTo>
                      <a:pt x="2097" y="1740"/>
                    </a:lnTo>
                    <a:lnTo>
                      <a:pt x="2101" y="1682"/>
                    </a:lnTo>
                    <a:lnTo>
                      <a:pt x="2097" y="1625"/>
                    </a:lnTo>
                    <a:lnTo>
                      <a:pt x="2086" y="1570"/>
                    </a:lnTo>
                    <a:lnTo>
                      <a:pt x="2067" y="1517"/>
                    </a:lnTo>
                    <a:lnTo>
                      <a:pt x="2042" y="1469"/>
                    </a:lnTo>
                    <a:lnTo>
                      <a:pt x="2012" y="1423"/>
                    </a:lnTo>
                    <a:lnTo>
                      <a:pt x="1976" y="1382"/>
                    </a:lnTo>
                    <a:lnTo>
                      <a:pt x="1935" y="1346"/>
                    </a:lnTo>
                    <a:lnTo>
                      <a:pt x="1891" y="1316"/>
                    </a:lnTo>
                    <a:lnTo>
                      <a:pt x="1841" y="1291"/>
                    </a:lnTo>
                    <a:lnTo>
                      <a:pt x="1789" y="1272"/>
                    </a:lnTo>
                    <a:lnTo>
                      <a:pt x="1734" y="1262"/>
                    </a:lnTo>
                    <a:lnTo>
                      <a:pt x="1676" y="1258"/>
                    </a:lnTo>
                    <a:close/>
                    <a:moveTo>
                      <a:pt x="1688" y="3364"/>
                    </a:moveTo>
                    <a:lnTo>
                      <a:pt x="1635" y="3362"/>
                    </a:lnTo>
                    <a:lnTo>
                      <a:pt x="1586" y="3355"/>
                    </a:lnTo>
                    <a:lnTo>
                      <a:pt x="1540" y="3345"/>
                    </a:lnTo>
                    <a:lnTo>
                      <a:pt x="1498" y="3329"/>
                    </a:lnTo>
                    <a:lnTo>
                      <a:pt x="1460" y="3309"/>
                    </a:lnTo>
                    <a:lnTo>
                      <a:pt x="1426" y="3285"/>
                    </a:lnTo>
                    <a:lnTo>
                      <a:pt x="1396" y="3256"/>
                    </a:lnTo>
                    <a:lnTo>
                      <a:pt x="1369" y="3222"/>
                    </a:lnTo>
                    <a:lnTo>
                      <a:pt x="1345" y="3182"/>
                    </a:lnTo>
                    <a:lnTo>
                      <a:pt x="1325" y="3141"/>
                    </a:lnTo>
                    <a:lnTo>
                      <a:pt x="1312" y="3097"/>
                    </a:lnTo>
                    <a:lnTo>
                      <a:pt x="1301" y="3054"/>
                    </a:lnTo>
                    <a:lnTo>
                      <a:pt x="1291" y="3011"/>
                    </a:lnTo>
                    <a:lnTo>
                      <a:pt x="1285" y="2969"/>
                    </a:lnTo>
                    <a:lnTo>
                      <a:pt x="1276" y="2922"/>
                    </a:lnTo>
                    <a:lnTo>
                      <a:pt x="1267" y="2879"/>
                    </a:lnTo>
                    <a:lnTo>
                      <a:pt x="1244" y="2871"/>
                    </a:lnTo>
                    <a:lnTo>
                      <a:pt x="1218" y="2863"/>
                    </a:lnTo>
                    <a:lnTo>
                      <a:pt x="1192" y="2854"/>
                    </a:lnTo>
                    <a:lnTo>
                      <a:pt x="1166" y="2846"/>
                    </a:lnTo>
                    <a:lnTo>
                      <a:pt x="1144" y="2839"/>
                    </a:lnTo>
                    <a:lnTo>
                      <a:pt x="1107" y="2867"/>
                    </a:lnTo>
                    <a:lnTo>
                      <a:pt x="1068" y="2897"/>
                    </a:lnTo>
                    <a:lnTo>
                      <a:pt x="1034" y="2923"/>
                    </a:lnTo>
                    <a:lnTo>
                      <a:pt x="997" y="2951"/>
                    </a:lnTo>
                    <a:lnTo>
                      <a:pt x="959" y="2976"/>
                    </a:lnTo>
                    <a:lnTo>
                      <a:pt x="920" y="2999"/>
                    </a:lnTo>
                    <a:lnTo>
                      <a:pt x="879" y="3019"/>
                    </a:lnTo>
                    <a:lnTo>
                      <a:pt x="836" y="3034"/>
                    </a:lnTo>
                    <a:lnTo>
                      <a:pt x="790" y="3045"/>
                    </a:lnTo>
                    <a:lnTo>
                      <a:pt x="742" y="3049"/>
                    </a:lnTo>
                    <a:lnTo>
                      <a:pt x="693" y="3045"/>
                    </a:lnTo>
                    <a:lnTo>
                      <a:pt x="646" y="3033"/>
                    </a:lnTo>
                    <a:lnTo>
                      <a:pt x="599" y="3015"/>
                    </a:lnTo>
                    <a:lnTo>
                      <a:pt x="553" y="2989"/>
                    </a:lnTo>
                    <a:lnTo>
                      <a:pt x="508" y="2956"/>
                    </a:lnTo>
                    <a:lnTo>
                      <a:pt x="463" y="2915"/>
                    </a:lnTo>
                    <a:lnTo>
                      <a:pt x="420" y="2868"/>
                    </a:lnTo>
                    <a:lnTo>
                      <a:pt x="386" y="2821"/>
                    </a:lnTo>
                    <a:lnTo>
                      <a:pt x="360" y="2773"/>
                    </a:lnTo>
                    <a:lnTo>
                      <a:pt x="341" y="2724"/>
                    </a:lnTo>
                    <a:lnTo>
                      <a:pt x="331" y="2676"/>
                    </a:lnTo>
                    <a:lnTo>
                      <a:pt x="328" y="2626"/>
                    </a:lnTo>
                    <a:lnTo>
                      <a:pt x="334" y="2578"/>
                    </a:lnTo>
                    <a:lnTo>
                      <a:pt x="347" y="2530"/>
                    </a:lnTo>
                    <a:lnTo>
                      <a:pt x="365" y="2486"/>
                    </a:lnTo>
                    <a:lnTo>
                      <a:pt x="387" y="2445"/>
                    </a:lnTo>
                    <a:lnTo>
                      <a:pt x="412" y="2406"/>
                    </a:lnTo>
                    <a:lnTo>
                      <a:pt x="440" y="2368"/>
                    </a:lnTo>
                    <a:lnTo>
                      <a:pt x="467" y="2333"/>
                    </a:lnTo>
                    <a:lnTo>
                      <a:pt x="492" y="2300"/>
                    </a:lnTo>
                    <a:lnTo>
                      <a:pt x="516" y="2267"/>
                    </a:lnTo>
                    <a:lnTo>
                      <a:pt x="535" y="2236"/>
                    </a:lnTo>
                    <a:lnTo>
                      <a:pt x="527" y="2215"/>
                    </a:lnTo>
                    <a:lnTo>
                      <a:pt x="518" y="2190"/>
                    </a:lnTo>
                    <a:lnTo>
                      <a:pt x="508" y="2164"/>
                    </a:lnTo>
                    <a:lnTo>
                      <a:pt x="497" y="2139"/>
                    </a:lnTo>
                    <a:lnTo>
                      <a:pt x="488" y="2117"/>
                    </a:lnTo>
                    <a:lnTo>
                      <a:pt x="453" y="2112"/>
                    </a:lnTo>
                    <a:lnTo>
                      <a:pt x="416" y="2108"/>
                    </a:lnTo>
                    <a:lnTo>
                      <a:pt x="372" y="2104"/>
                    </a:lnTo>
                    <a:lnTo>
                      <a:pt x="327" y="2097"/>
                    </a:lnTo>
                    <a:lnTo>
                      <a:pt x="281" y="2088"/>
                    </a:lnTo>
                    <a:lnTo>
                      <a:pt x="236" y="2076"/>
                    </a:lnTo>
                    <a:lnTo>
                      <a:pt x="191" y="2058"/>
                    </a:lnTo>
                    <a:lnTo>
                      <a:pt x="149" y="2033"/>
                    </a:lnTo>
                    <a:lnTo>
                      <a:pt x="114" y="2006"/>
                    </a:lnTo>
                    <a:lnTo>
                      <a:pt x="84" y="1974"/>
                    </a:lnTo>
                    <a:lnTo>
                      <a:pt x="59" y="1937"/>
                    </a:lnTo>
                    <a:lnTo>
                      <a:pt x="38" y="1897"/>
                    </a:lnTo>
                    <a:lnTo>
                      <a:pt x="21" y="1851"/>
                    </a:lnTo>
                    <a:lnTo>
                      <a:pt x="9" y="1801"/>
                    </a:lnTo>
                    <a:lnTo>
                      <a:pt x="3" y="1748"/>
                    </a:lnTo>
                    <a:lnTo>
                      <a:pt x="0" y="1689"/>
                    </a:lnTo>
                    <a:lnTo>
                      <a:pt x="3" y="1630"/>
                    </a:lnTo>
                    <a:lnTo>
                      <a:pt x="9" y="1575"/>
                    </a:lnTo>
                    <a:lnTo>
                      <a:pt x="22" y="1524"/>
                    </a:lnTo>
                    <a:lnTo>
                      <a:pt x="38" y="1478"/>
                    </a:lnTo>
                    <a:lnTo>
                      <a:pt x="60" y="1436"/>
                    </a:lnTo>
                    <a:lnTo>
                      <a:pt x="86" y="1399"/>
                    </a:lnTo>
                    <a:lnTo>
                      <a:pt x="118" y="1367"/>
                    </a:lnTo>
                    <a:lnTo>
                      <a:pt x="153" y="1338"/>
                    </a:lnTo>
                    <a:lnTo>
                      <a:pt x="198" y="1313"/>
                    </a:lnTo>
                    <a:lnTo>
                      <a:pt x="242" y="1295"/>
                    </a:lnTo>
                    <a:lnTo>
                      <a:pt x="289" y="1280"/>
                    </a:lnTo>
                    <a:lnTo>
                      <a:pt x="335" y="1271"/>
                    </a:lnTo>
                    <a:lnTo>
                      <a:pt x="382" y="1265"/>
                    </a:lnTo>
                    <a:lnTo>
                      <a:pt x="427" y="1259"/>
                    </a:lnTo>
                    <a:lnTo>
                      <a:pt x="475" y="1254"/>
                    </a:lnTo>
                    <a:lnTo>
                      <a:pt x="485" y="1224"/>
                    </a:lnTo>
                    <a:lnTo>
                      <a:pt x="496" y="1191"/>
                    </a:lnTo>
                    <a:lnTo>
                      <a:pt x="506" y="1159"/>
                    </a:lnTo>
                    <a:lnTo>
                      <a:pt x="514" y="1130"/>
                    </a:lnTo>
                    <a:lnTo>
                      <a:pt x="485" y="1096"/>
                    </a:lnTo>
                    <a:lnTo>
                      <a:pt x="459" y="1064"/>
                    </a:lnTo>
                    <a:lnTo>
                      <a:pt x="433" y="1032"/>
                    </a:lnTo>
                    <a:lnTo>
                      <a:pt x="407" y="996"/>
                    </a:lnTo>
                    <a:lnTo>
                      <a:pt x="383" y="960"/>
                    </a:lnTo>
                    <a:lnTo>
                      <a:pt x="362" y="922"/>
                    </a:lnTo>
                    <a:lnTo>
                      <a:pt x="345" y="881"/>
                    </a:lnTo>
                    <a:lnTo>
                      <a:pt x="332" y="838"/>
                    </a:lnTo>
                    <a:lnTo>
                      <a:pt x="324" y="783"/>
                    </a:lnTo>
                    <a:lnTo>
                      <a:pt x="324" y="729"/>
                    </a:lnTo>
                    <a:lnTo>
                      <a:pt x="335" y="675"/>
                    </a:lnTo>
                    <a:lnTo>
                      <a:pt x="355" y="623"/>
                    </a:lnTo>
                    <a:lnTo>
                      <a:pt x="382" y="571"/>
                    </a:lnTo>
                    <a:lnTo>
                      <a:pt x="420" y="518"/>
                    </a:lnTo>
                    <a:lnTo>
                      <a:pt x="466" y="467"/>
                    </a:lnTo>
                    <a:lnTo>
                      <a:pt x="514" y="423"/>
                    </a:lnTo>
                    <a:lnTo>
                      <a:pt x="563" y="387"/>
                    </a:lnTo>
                    <a:lnTo>
                      <a:pt x="611" y="360"/>
                    </a:lnTo>
                    <a:lnTo>
                      <a:pt x="661" y="339"/>
                    </a:lnTo>
                    <a:lnTo>
                      <a:pt x="710" y="327"/>
                    </a:lnTo>
                    <a:lnTo>
                      <a:pt x="760" y="323"/>
                    </a:lnTo>
                    <a:lnTo>
                      <a:pt x="806" y="327"/>
                    </a:lnTo>
                    <a:lnTo>
                      <a:pt x="849" y="335"/>
                    </a:lnTo>
                    <a:lnTo>
                      <a:pt x="890" y="350"/>
                    </a:lnTo>
                    <a:lnTo>
                      <a:pt x="928" y="368"/>
                    </a:lnTo>
                    <a:lnTo>
                      <a:pt x="964" y="387"/>
                    </a:lnTo>
                    <a:lnTo>
                      <a:pt x="998" y="411"/>
                    </a:lnTo>
                    <a:lnTo>
                      <a:pt x="1032" y="436"/>
                    </a:lnTo>
                    <a:lnTo>
                      <a:pt x="1062" y="461"/>
                    </a:lnTo>
                    <a:lnTo>
                      <a:pt x="1093" y="486"/>
                    </a:lnTo>
                    <a:lnTo>
                      <a:pt x="1121" y="508"/>
                    </a:lnTo>
                    <a:lnTo>
                      <a:pt x="1147" y="530"/>
                    </a:lnTo>
                    <a:lnTo>
                      <a:pt x="1175" y="517"/>
                    </a:lnTo>
                    <a:lnTo>
                      <a:pt x="1204" y="504"/>
                    </a:lnTo>
                    <a:lnTo>
                      <a:pt x="1231" y="490"/>
                    </a:lnTo>
                    <a:lnTo>
                      <a:pt x="1256" y="478"/>
                    </a:lnTo>
                    <a:lnTo>
                      <a:pt x="1264" y="424"/>
                    </a:lnTo>
                    <a:lnTo>
                      <a:pt x="1269" y="380"/>
                    </a:lnTo>
                    <a:lnTo>
                      <a:pt x="1276" y="334"/>
                    </a:lnTo>
                    <a:lnTo>
                      <a:pt x="1286" y="287"/>
                    </a:lnTo>
                    <a:lnTo>
                      <a:pt x="1299" y="241"/>
                    </a:lnTo>
                    <a:lnTo>
                      <a:pt x="1318" y="196"/>
                    </a:lnTo>
                    <a:lnTo>
                      <a:pt x="1342" y="153"/>
                    </a:lnTo>
                    <a:lnTo>
                      <a:pt x="1371" y="118"/>
                    </a:lnTo>
                    <a:lnTo>
                      <a:pt x="1403" y="86"/>
                    </a:lnTo>
                    <a:lnTo>
                      <a:pt x="1441" y="60"/>
                    </a:lnTo>
                    <a:lnTo>
                      <a:pt x="1481" y="39"/>
                    </a:lnTo>
                    <a:lnTo>
                      <a:pt x="1527" y="22"/>
                    </a:lnTo>
                    <a:lnTo>
                      <a:pt x="1575" y="10"/>
                    </a:lnTo>
                    <a:lnTo>
                      <a:pt x="1630" y="3"/>
                    </a:lnTo>
                    <a:lnTo>
                      <a:pt x="1688" y="0"/>
                    </a:lnTo>
                    <a:lnTo>
                      <a:pt x="1745" y="3"/>
                    </a:lnTo>
                    <a:lnTo>
                      <a:pt x="1799" y="10"/>
                    </a:lnTo>
                    <a:lnTo>
                      <a:pt x="1849" y="22"/>
                    </a:lnTo>
                    <a:lnTo>
                      <a:pt x="1893" y="38"/>
                    </a:lnTo>
                    <a:lnTo>
                      <a:pt x="1934" y="60"/>
                    </a:lnTo>
                    <a:lnTo>
                      <a:pt x="1970" y="86"/>
                    </a:lnTo>
                    <a:lnTo>
                      <a:pt x="2003" y="117"/>
                    </a:lnTo>
                    <a:lnTo>
                      <a:pt x="2031" y="152"/>
                    </a:lnTo>
                    <a:lnTo>
                      <a:pt x="2055" y="195"/>
                    </a:lnTo>
                    <a:lnTo>
                      <a:pt x="2074" y="240"/>
                    </a:lnTo>
                    <a:lnTo>
                      <a:pt x="2087" y="285"/>
                    </a:lnTo>
                    <a:lnTo>
                      <a:pt x="2096" y="331"/>
                    </a:lnTo>
                    <a:lnTo>
                      <a:pt x="2104" y="377"/>
                    </a:lnTo>
                    <a:lnTo>
                      <a:pt x="2109" y="422"/>
                    </a:lnTo>
                    <a:lnTo>
                      <a:pt x="2116" y="475"/>
                    </a:lnTo>
                    <a:lnTo>
                      <a:pt x="2144" y="488"/>
                    </a:lnTo>
                    <a:lnTo>
                      <a:pt x="2177" y="501"/>
                    </a:lnTo>
                    <a:lnTo>
                      <a:pt x="2210" y="514"/>
                    </a:lnTo>
                    <a:lnTo>
                      <a:pt x="2239" y="526"/>
                    </a:lnTo>
                    <a:lnTo>
                      <a:pt x="2265" y="505"/>
                    </a:lnTo>
                    <a:lnTo>
                      <a:pt x="2292" y="483"/>
                    </a:lnTo>
                    <a:lnTo>
                      <a:pt x="2322" y="459"/>
                    </a:lnTo>
                    <a:lnTo>
                      <a:pt x="2353" y="436"/>
                    </a:lnTo>
                    <a:lnTo>
                      <a:pt x="2385" y="412"/>
                    </a:lnTo>
                    <a:lnTo>
                      <a:pt x="2419" y="390"/>
                    </a:lnTo>
                    <a:lnTo>
                      <a:pt x="2456" y="369"/>
                    </a:lnTo>
                    <a:lnTo>
                      <a:pt x="2494" y="352"/>
                    </a:lnTo>
                    <a:lnTo>
                      <a:pt x="2533" y="339"/>
                    </a:lnTo>
                    <a:lnTo>
                      <a:pt x="2575" y="330"/>
                    </a:lnTo>
                    <a:lnTo>
                      <a:pt x="2619" y="327"/>
                    </a:lnTo>
                    <a:lnTo>
                      <a:pt x="2668" y="331"/>
                    </a:lnTo>
                    <a:lnTo>
                      <a:pt x="2716" y="343"/>
                    </a:lnTo>
                    <a:lnTo>
                      <a:pt x="2765" y="363"/>
                    </a:lnTo>
                    <a:lnTo>
                      <a:pt x="2812" y="389"/>
                    </a:lnTo>
                    <a:lnTo>
                      <a:pt x="2859" y="424"/>
                    </a:lnTo>
                    <a:lnTo>
                      <a:pt x="2906" y="466"/>
                    </a:lnTo>
                    <a:lnTo>
                      <a:pt x="2950" y="516"/>
                    </a:lnTo>
                    <a:lnTo>
                      <a:pt x="2986" y="566"/>
                    </a:lnTo>
                    <a:lnTo>
                      <a:pt x="3013" y="617"/>
                    </a:lnTo>
                    <a:lnTo>
                      <a:pt x="3032" y="668"/>
                    </a:lnTo>
                    <a:lnTo>
                      <a:pt x="3041" y="720"/>
                    </a:lnTo>
                    <a:lnTo>
                      <a:pt x="3042" y="772"/>
                    </a:lnTo>
                    <a:lnTo>
                      <a:pt x="3034" y="826"/>
                    </a:lnTo>
                    <a:lnTo>
                      <a:pt x="3018" y="874"/>
                    </a:lnTo>
                    <a:lnTo>
                      <a:pt x="2998" y="922"/>
                    </a:lnTo>
                    <a:lnTo>
                      <a:pt x="2973" y="965"/>
                    </a:lnTo>
                    <a:lnTo>
                      <a:pt x="2945" y="1005"/>
                    </a:lnTo>
                    <a:lnTo>
                      <a:pt x="2916" y="1045"/>
                    </a:lnTo>
                    <a:lnTo>
                      <a:pt x="2886" y="1081"/>
                    </a:lnTo>
                    <a:lnTo>
                      <a:pt x="2867" y="1106"/>
                    </a:lnTo>
                    <a:lnTo>
                      <a:pt x="2848" y="1130"/>
                    </a:lnTo>
                    <a:lnTo>
                      <a:pt x="2859" y="1160"/>
                    </a:lnTo>
                    <a:lnTo>
                      <a:pt x="2871" y="1194"/>
                    </a:lnTo>
                    <a:lnTo>
                      <a:pt x="2882" y="1228"/>
                    </a:lnTo>
                    <a:lnTo>
                      <a:pt x="2893" y="1259"/>
                    </a:lnTo>
                    <a:lnTo>
                      <a:pt x="2924" y="1265"/>
                    </a:lnTo>
                    <a:lnTo>
                      <a:pt x="2958" y="1270"/>
                    </a:lnTo>
                    <a:lnTo>
                      <a:pt x="3000" y="1276"/>
                    </a:lnTo>
                    <a:lnTo>
                      <a:pt x="3043" y="1284"/>
                    </a:lnTo>
                    <a:lnTo>
                      <a:pt x="3087" y="1295"/>
                    </a:lnTo>
                    <a:lnTo>
                      <a:pt x="3130" y="1308"/>
                    </a:lnTo>
                    <a:lnTo>
                      <a:pt x="3172" y="1327"/>
                    </a:lnTo>
                    <a:lnTo>
                      <a:pt x="3212" y="1351"/>
                    </a:lnTo>
                    <a:lnTo>
                      <a:pt x="3245" y="1378"/>
                    </a:lnTo>
                    <a:lnTo>
                      <a:pt x="3274" y="1410"/>
                    </a:lnTo>
                    <a:lnTo>
                      <a:pt x="3298" y="1444"/>
                    </a:lnTo>
                    <a:lnTo>
                      <a:pt x="3318" y="1483"/>
                    </a:lnTo>
                    <a:lnTo>
                      <a:pt x="3334" y="1526"/>
                    </a:lnTo>
                    <a:lnTo>
                      <a:pt x="3344" y="1574"/>
                    </a:lnTo>
                    <a:lnTo>
                      <a:pt x="3352" y="1625"/>
                    </a:lnTo>
                    <a:lnTo>
                      <a:pt x="3353" y="1680"/>
                    </a:lnTo>
                    <a:lnTo>
                      <a:pt x="3351" y="1735"/>
                    </a:lnTo>
                    <a:lnTo>
                      <a:pt x="3344" y="1784"/>
                    </a:lnTo>
                    <a:lnTo>
                      <a:pt x="3334" y="1831"/>
                    </a:lnTo>
                    <a:lnTo>
                      <a:pt x="3318" y="1876"/>
                    </a:lnTo>
                    <a:lnTo>
                      <a:pt x="3297" y="1915"/>
                    </a:lnTo>
                    <a:lnTo>
                      <a:pt x="3272" y="1951"/>
                    </a:lnTo>
                    <a:lnTo>
                      <a:pt x="3244" y="1982"/>
                    </a:lnTo>
                    <a:lnTo>
                      <a:pt x="3210" y="2011"/>
                    </a:lnTo>
                    <a:lnTo>
                      <a:pt x="3169" y="2036"/>
                    </a:lnTo>
                    <a:lnTo>
                      <a:pt x="3127" y="2055"/>
                    </a:lnTo>
                    <a:lnTo>
                      <a:pt x="3084" y="2071"/>
                    </a:lnTo>
                    <a:lnTo>
                      <a:pt x="3039" y="2083"/>
                    </a:lnTo>
                    <a:lnTo>
                      <a:pt x="2996" y="2092"/>
                    </a:lnTo>
                    <a:lnTo>
                      <a:pt x="2954" y="2100"/>
                    </a:lnTo>
                    <a:lnTo>
                      <a:pt x="2920" y="2106"/>
                    </a:lnTo>
                    <a:lnTo>
                      <a:pt x="2888" y="2113"/>
                    </a:lnTo>
                    <a:lnTo>
                      <a:pt x="2876" y="2140"/>
                    </a:lnTo>
                    <a:lnTo>
                      <a:pt x="2861" y="2172"/>
                    </a:lnTo>
                    <a:lnTo>
                      <a:pt x="2847" y="2203"/>
                    </a:lnTo>
                    <a:lnTo>
                      <a:pt x="2835" y="2231"/>
                    </a:lnTo>
                    <a:lnTo>
                      <a:pt x="2856" y="2263"/>
                    </a:lnTo>
                    <a:lnTo>
                      <a:pt x="2880" y="2297"/>
                    </a:lnTo>
                    <a:lnTo>
                      <a:pt x="2906" y="2333"/>
                    </a:lnTo>
                    <a:lnTo>
                      <a:pt x="2931" y="2369"/>
                    </a:lnTo>
                    <a:lnTo>
                      <a:pt x="2954" y="2410"/>
                    </a:lnTo>
                    <a:lnTo>
                      <a:pt x="2975" y="2451"/>
                    </a:lnTo>
                    <a:lnTo>
                      <a:pt x="2992" y="2495"/>
                    </a:lnTo>
                    <a:lnTo>
                      <a:pt x="3004" y="2542"/>
                    </a:lnTo>
                    <a:lnTo>
                      <a:pt x="3009" y="2592"/>
                    </a:lnTo>
                    <a:lnTo>
                      <a:pt x="3007" y="2642"/>
                    </a:lnTo>
                    <a:lnTo>
                      <a:pt x="2996" y="2690"/>
                    </a:lnTo>
                    <a:lnTo>
                      <a:pt x="2978" y="2739"/>
                    </a:lnTo>
                    <a:lnTo>
                      <a:pt x="2952" y="2786"/>
                    </a:lnTo>
                    <a:lnTo>
                      <a:pt x="2918" y="2833"/>
                    </a:lnTo>
                    <a:lnTo>
                      <a:pt x="2876" y="2879"/>
                    </a:lnTo>
                    <a:lnTo>
                      <a:pt x="2833" y="2918"/>
                    </a:lnTo>
                    <a:lnTo>
                      <a:pt x="2788" y="2951"/>
                    </a:lnTo>
                    <a:lnTo>
                      <a:pt x="2742" y="2977"/>
                    </a:lnTo>
                    <a:lnTo>
                      <a:pt x="2697" y="2995"/>
                    </a:lnTo>
                    <a:lnTo>
                      <a:pt x="2651" y="3006"/>
                    </a:lnTo>
                    <a:lnTo>
                      <a:pt x="2604" y="3010"/>
                    </a:lnTo>
                    <a:lnTo>
                      <a:pt x="2559" y="3006"/>
                    </a:lnTo>
                    <a:lnTo>
                      <a:pt x="2517" y="2998"/>
                    </a:lnTo>
                    <a:lnTo>
                      <a:pt x="2478" y="2983"/>
                    </a:lnTo>
                    <a:lnTo>
                      <a:pt x="2440" y="2966"/>
                    </a:lnTo>
                    <a:lnTo>
                      <a:pt x="2404" y="2947"/>
                    </a:lnTo>
                    <a:lnTo>
                      <a:pt x="2370" y="2925"/>
                    </a:lnTo>
                    <a:lnTo>
                      <a:pt x="2338" y="2902"/>
                    </a:lnTo>
                    <a:lnTo>
                      <a:pt x="2307" y="2881"/>
                    </a:lnTo>
                    <a:lnTo>
                      <a:pt x="2274" y="2858"/>
                    </a:lnTo>
                    <a:lnTo>
                      <a:pt x="2243" y="2835"/>
                    </a:lnTo>
                    <a:lnTo>
                      <a:pt x="2218" y="2845"/>
                    </a:lnTo>
                    <a:lnTo>
                      <a:pt x="2190" y="2854"/>
                    </a:lnTo>
                    <a:lnTo>
                      <a:pt x="2161" y="2864"/>
                    </a:lnTo>
                    <a:lnTo>
                      <a:pt x="2134" y="2875"/>
                    </a:lnTo>
                    <a:lnTo>
                      <a:pt x="2109" y="2885"/>
                    </a:lnTo>
                    <a:lnTo>
                      <a:pt x="2100" y="2926"/>
                    </a:lnTo>
                    <a:lnTo>
                      <a:pt x="2092" y="2972"/>
                    </a:lnTo>
                    <a:lnTo>
                      <a:pt x="2084" y="3014"/>
                    </a:lnTo>
                    <a:lnTo>
                      <a:pt x="2076" y="3057"/>
                    </a:lnTo>
                    <a:lnTo>
                      <a:pt x="2065" y="3100"/>
                    </a:lnTo>
                    <a:lnTo>
                      <a:pt x="2050" y="3142"/>
                    </a:lnTo>
                    <a:lnTo>
                      <a:pt x="2032" y="3184"/>
                    </a:lnTo>
                    <a:lnTo>
                      <a:pt x="2007" y="3224"/>
                    </a:lnTo>
                    <a:lnTo>
                      <a:pt x="1981" y="3257"/>
                    </a:lnTo>
                    <a:lnTo>
                      <a:pt x="1950" y="3286"/>
                    </a:lnTo>
                    <a:lnTo>
                      <a:pt x="1915" y="3309"/>
                    </a:lnTo>
                    <a:lnTo>
                      <a:pt x="1878" y="3329"/>
                    </a:lnTo>
                    <a:lnTo>
                      <a:pt x="1836" y="3345"/>
                    </a:lnTo>
                    <a:lnTo>
                      <a:pt x="1790" y="3355"/>
                    </a:lnTo>
                    <a:lnTo>
                      <a:pt x="1740" y="3363"/>
                    </a:lnTo>
                    <a:lnTo>
                      <a:pt x="1688" y="3364"/>
                    </a:lnTo>
                    <a:close/>
                    <a:moveTo>
                      <a:pt x="1127" y="2635"/>
                    </a:moveTo>
                    <a:lnTo>
                      <a:pt x="1132" y="2635"/>
                    </a:lnTo>
                    <a:lnTo>
                      <a:pt x="1137" y="2637"/>
                    </a:lnTo>
                    <a:lnTo>
                      <a:pt x="1145" y="2637"/>
                    </a:lnTo>
                    <a:lnTo>
                      <a:pt x="1157" y="2639"/>
                    </a:lnTo>
                    <a:lnTo>
                      <a:pt x="1171" y="2642"/>
                    </a:lnTo>
                    <a:lnTo>
                      <a:pt x="1189" y="2647"/>
                    </a:lnTo>
                    <a:lnTo>
                      <a:pt x="1213" y="2652"/>
                    </a:lnTo>
                    <a:lnTo>
                      <a:pt x="1240" y="2661"/>
                    </a:lnTo>
                    <a:lnTo>
                      <a:pt x="1276" y="2672"/>
                    </a:lnTo>
                    <a:lnTo>
                      <a:pt x="1312" y="2684"/>
                    </a:lnTo>
                    <a:lnTo>
                      <a:pt x="1342" y="2695"/>
                    </a:lnTo>
                    <a:lnTo>
                      <a:pt x="1369" y="2706"/>
                    </a:lnTo>
                    <a:lnTo>
                      <a:pt x="1390" y="2715"/>
                    </a:lnTo>
                    <a:lnTo>
                      <a:pt x="1407" y="2726"/>
                    </a:lnTo>
                    <a:lnTo>
                      <a:pt x="1420" y="2737"/>
                    </a:lnTo>
                    <a:lnTo>
                      <a:pt x="1430" y="2752"/>
                    </a:lnTo>
                    <a:lnTo>
                      <a:pt x="1438" y="2766"/>
                    </a:lnTo>
                    <a:lnTo>
                      <a:pt x="1452" y="2808"/>
                    </a:lnTo>
                    <a:lnTo>
                      <a:pt x="1464" y="2850"/>
                    </a:lnTo>
                    <a:lnTo>
                      <a:pt x="1473" y="2893"/>
                    </a:lnTo>
                    <a:lnTo>
                      <a:pt x="1481" y="2936"/>
                    </a:lnTo>
                    <a:lnTo>
                      <a:pt x="1488" y="2974"/>
                    </a:lnTo>
                    <a:lnTo>
                      <a:pt x="1494" y="3008"/>
                    </a:lnTo>
                    <a:lnTo>
                      <a:pt x="1502" y="3038"/>
                    </a:lnTo>
                    <a:lnTo>
                      <a:pt x="1511" y="3066"/>
                    </a:lnTo>
                    <a:lnTo>
                      <a:pt x="1522" y="3091"/>
                    </a:lnTo>
                    <a:lnTo>
                      <a:pt x="1533" y="3110"/>
                    </a:lnTo>
                    <a:lnTo>
                      <a:pt x="1549" y="3127"/>
                    </a:lnTo>
                    <a:lnTo>
                      <a:pt x="1569" y="3142"/>
                    </a:lnTo>
                    <a:lnTo>
                      <a:pt x="1591" y="3152"/>
                    </a:lnTo>
                    <a:lnTo>
                      <a:pt x="1618" y="3160"/>
                    </a:lnTo>
                    <a:lnTo>
                      <a:pt x="1650" y="3164"/>
                    </a:lnTo>
                    <a:lnTo>
                      <a:pt x="1688" y="3165"/>
                    </a:lnTo>
                    <a:lnTo>
                      <a:pt x="1728" y="3164"/>
                    </a:lnTo>
                    <a:lnTo>
                      <a:pt x="1764" y="3159"/>
                    </a:lnTo>
                    <a:lnTo>
                      <a:pt x="1793" y="3151"/>
                    </a:lnTo>
                    <a:lnTo>
                      <a:pt x="1816" y="3138"/>
                    </a:lnTo>
                    <a:lnTo>
                      <a:pt x="1834" y="3122"/>
                    </a:lnTo>
                    <a:lnTo>
                      <a:pt x="1850" y="3103"/>
                    </a:lnTo>
                    <a:lnTo>
                      <a:pt x="1863" y="3078"/>
                    </a:lnTo>
                    <a:lnTo>
                      <a:pt x="1872" y="3050"/>
                    </a:lnTo>
                    <a:lnTo>
                      <a:pt x="1881" y="3017"/>
                    </a:lnTo>
                    <a:lnTo>
                      <a:pt x="1889" y="2979"/>
                    </a:lnTo>
                    <a:lnTo>
                      <a:pt x="1896" y="2938"/>
                    </a:lnTo>
                    <a:lnTo>
                      <a:pt x="1904" y="2897"/>
                    </a:lnTo>
                    <a:lnTo>
                      <a:pt x="1912" y="2855"/>
                    </a:lnTo>
                    <a:lnTo>
                      <a:pt x="1923" y="2815"/>
                    </a:lnTo>
                    <a:lnTo>
                      <a:pt x="1936" y="2775"/>
                    </a:lnTo>
                    <a:lnTo>
                      <a:pt x="1943" y="2761"/>
                    </a:lnTo>
                    <a:lnTo>
                      <a:pt x="1952" y="2749"/>
                    </a:lnTo>
                    <a:lnTo>
                      <a:pt x="1963" y="2739"/>
                    </a:lnTo>
                    <a:lnTo>
                      <a:pt x="1976" y="2729"/>
                    </a:lnTo>
                    <a:lnTo>
                      <a:pt x="1991" y="2719"/>
                    </a:lnTo>
                    <a:lnTo>
                      <a:pt x="2012" y="2710"/>
                    </a:lnTo>
                    <a:lnTo>
                      <a:pt x="2037" y="2699"/>
                    </a:lnTo>
                    <a:lnTo>
                      <a:pt x="2066" y="2688"/>
                    </a:lnTo>
                    <a:lnTo>
                      <a:pt x="2103" y="2674"/>
                    </a:lnTo>
                    <a:lnTo>
                      <a:pt x="2135" y="2663"/>
                    </a:lnTo>
                    <a:lnTo>
                      <a:pt x="2163" y="2654"/>
                    </a:lnTo>
                    <a:lnTo>
                      <a:pt x="2186" y="2646"/>
                    </a:lnTo>
                    <a:lnTo>
                      <a:pt x="2205" y="2639"/>
                    </a:lnTo>
                    <a:lnTo>
                      <a:pt x="2219" y="2635"/>
                    </a:lnTo>
                    <a:lnTo>
                      <a:pt x="2230" y="2633"/>
                    </a:lnTo>
                    <a:lnTo>
                      <a:pt x="2239" y="2631"/>
                    </a:lnTo>
                    <a:lnTo>
                      <a:pt x="2245" y="2630"/>
                    </a:lnTo>
                    <a:lnTo>
                      <a:pt x="2250" y="2630"/>
                    </a:lnTo>
                    <a:lnTo>
                      <a:pt x="2256" y="2630"/>
                    </a:lnTo>
                    <a:lnTo>
                      <a:pt x="2279" y="2633"/>
                    </a:lnTo>
                    <a:lnTo>
                      <a:pt x="2301" y="2640"/>
                    </a:lnTo>
                    <a:lnTo>
                      <a:pt x="2343" y="2664"/>
                    </a:lnTo>
                    <a:lnTo>
                      <a:pt x="2384" y="2691"/>
                    </a:lnTo>
                    <a:lnTo>
                      <a:pt x="2424" y="2720"/>
                    </a:lnTo>
                    <a:lnTo>
                      <a:pt x="2456" y="2743"/>
                    </a:lnTo>
                    <a:lnTo>
                      <a:pt x="2486" y="2765"/>
                    </a:lnTo>
                    <a:lnTo>
                      <a:pt x="2517" y="2783"/>
                    </a:lnTo>
                    <a:lnTo>
                      <a:pt x="2546" y="2798"/>
                    </a:lnTo>
                    <a:lnTo>
                      <a:pt x="2575" y="2807"/>
                    </a:lnTo>
                    <a:lnTo>
                      <a:pt x="2604" y="2811"/>
                    </a:lnTo>
                    <a:lnTo>
                      <a:pt x="2629" y="2808"/>
                    </a:lnTo>
                    <a:lnTo>
                      <a:pt x="2653" y="2799"/>
                    </a:lnTo>
                    <a:lnTo>
                      <a:pt x="2680" y="2784"/>
                    </a:lnTo>
                    <a:lnTo>
                      <a:pt x="2707" y="2765"/>
                    </a:lnTo>
                    <a:lnTo>
                      <a:pt x="2736" y="2737"/>
                    </a:lnTo>
                    <a:lnTo>
                      <a:pt x="2763" y="2709"/>
                    </a:lnTo>
                    <a:lnTo>
                      <a:pt x="2783" y="2681"/>
                    </a:lnTo>
                    <a:lnTo>
                      <a:pt x="2797" y="2656"/>
                    </a:lnTo>
                    <a:lnTo>
                      <a:pt x="2807" y="2631"/>
                    </a:lnTo>
                    <a:lnTo>
                      <a:pt x="2810" y="2606"/>
                    </a:lnTo>
                    <a:lnTo>
                      <a:pt x="2809" y="2582"/>
                    </a:lnTo>
                    <a:lnTo>
                      <a:pt x="2804" y="2557"/>
                    </a:lnTo>
                    <a:lnTo>
                      <a:pt x="2793" y="2532"/>
                    </a:lnTo>
                    <a:lnTo>
                      <a:pt x="2780" y="2504"/>
                    </a:lnTo>
                    <a:lnTo>
                      <a:pt x="2762" y="2477"/>
                    </a:lnTo>
                    <a:lnTo>
                      <a:pt x="2742" y="2445"/>
                    </a:lnTo>
                    <a:lnTo>
                      <a:pt x="2719" y="2413"/>
                    </a:lnTo>
                    <a:lnTo>
                      <a:pt x="2689" y="2369"/>
                    </a:lnTo>
                    <a:lnTo>
                      <a:pt x="2660" y="2326"/>
                    </a:lnTo>
                    <a:lnTo>
                      <a:pt x="2636" y="2280"/>
                    </a:lnTo>
                    <a:lnTo>
                      <a:pt x="2630" y="2262"/>
                    </a:lnTo>
                    <a:lnTo>
                      <a:pt x="2627" y="2245"/>
                    </a:lnTo>
                    <a:lnTo>
                      <a:pt x="2627" y="2228"/>
                    </a:lnTo>
                    <a:lnTo>
                      <a:pt x="2631" y="2208"/>
                    </a:lnTo>
                    <a:lnTo>
                      <a:pt x="2639" y="2186"/>
                    </a:lnTo>
                    <a:lnTo>
                      <a:pt x="2650" y="2160"/>
                    </a:lnTo>
                    <a:lnTo>
                      <a:pt x="2663" y="2130"/>
                    </a:lnTo>
                    <a:lnTo>
                      <a:pt x="2677" y="2096"/>
                    </a:lnTo>
                    <a:lnTo>
                      <a:pt x="2691" y="2063"/>
                    </a:lnTo>
                    <a:lnTo>
                      <a:pt x="2706" y="2034"/>
                    </a:lnTo>
                    <a:lnTo>
                      <a:pt x="2718" y="2009"/>
                    </a:lnTo>
                    <a:lnTo>
                      <a:pt x="2729" y="1989"/>
                    </a:lnTo>
                    <a:lnTo>
                      <a:pt x="2741" y="1970"/>
                    </a:lnTo>
                    <a:lnTo>
                      <a:pt x="2754" y="1954"/>
                    </a:lnTo>
                    <a:lnTo>
                      <a:pt x="2770" y="1943"/>
                    </a:lnTo>
                    <a:lnTo>
                      <a:pt x="2790" y="1935"/>
                    </a:lnTo>
                    <a:lnTo>
                      <a:pt x="2831" y="1922"/>
                    </a:lnTo>
                    <a:lnTo>
                      <a:pt x="2875" y="1913"/>
                    </a:lnTo>
                    <a:lnTo>
                      <a:pt x="2919" y="1905"/>
                    </a:lnTo>
                    <a:lnTo>
                      <a:pt x="2957" y="1897"/>
                    </a:lnTo>
                    <a:lnTo>
                      <a:pt x="2992" y="1890"/>
                    </a:lnTo>
                    <a:lnTo>
                      <a:pt x="3025" y="1881"/>
                    </a:lnTo>
                    <a:lnTo>
                      <a:pt x="3052" y="1872"/>
                    </a:lnTo>
                    <a:lnTo>
                      <a:pt x="3077" y="1860"/>
                    </a:lnTo>
                    <a:lnTo>
                      <a:pt x="3098" y="1846"/>
                    </a:lnTo>
                    <a:lnTo>
                      <a:pt x="3115" y="1829"/>
                    </a:lnTo>
                    <a:lnTo>
                      <a:pt x="3130" y="1809"/>
                    </a:lnTo>
                    <a:lnTo>
                      <a:pt x="3141" y="1784"/>
                    </a:lnTo>
                    <a:lnTo>
                      <a:pt x="3149" y="1754"/>
                    </a:lnTo>
                    <a:lnTo>
                      <a:pt x="3153" y="1720"/>
                    </a:lnTo>
                    <a:lnTo>
                      <a:pt x="3155" y="1680"/>
                    </a:lnTo>
                    <a:lnTo>
                      <a:pt x="3153" y="1638"/>
                    </a:lnTo>
                    <a:lnTo>
                      <a:pt x="3149" y="1602"/>
                    </a:lnTo>
                    <a:lnTo>
                      <a:pt x="3141" y="1574"/>
                    </a:lnTo>
                    <a:lnTo>
                      <a:pt x="3130" y="1549"/>
                    </a:lnTo>
                    <a:lnTo>
                      <a:pt x="3115" y="1529"/>
                    </a:lnTo>
                    <a:lnTo>
                      <a:pt x="3098" y="1513"/>
                    </a:lnTo>
                    <a:lnTo>
                      <a:pt x="3079" y="1502"/>
                    </a:lnTo>
                    <a:lnTo>
                      <a:pt x="3055" y="1491"/>
                    </a:lnTo>
                    <a:lnTo>
                      <a:pt x="3028" y="1485"/>
                    </a:lnTo>
                    <a:lnTo>
                      <a:pt x="2999" y="1478"/>
                    </a:lnTo>
                    <a:lnTo>
                      <a:pt x="2966" y="1473"/>
                    </a:lnTo>
                    <a:lnTo>
                      <a:pt x="2930" y="1466"/>
                    </a:lnTo>
                    <a:lnTo>
                      <a:pt x="2882" y="1460"/>
                    </a:lnTo>
                    <a:lnTo>
                      <a:pt x="2835" y="1450"/>
                    </a:lnTo>
                    <a:lnTo>
                      <a:pt x="2790" y="1437"/>
                    </a:lnTo>
                    <a:lnTo>
                      <a:pt x="2769" y="1428"/>
                    </a:lnTo>
                    <a:lnTo>
                      <a:pt x="2753" y="1416"/>
                    </a:lnTo>
                    <a:lnTo>
                      <a:pt x="2740" y="1403"/>
                    </a:lnTo>
                    <a:lnTo>
                      <a:pt x="2731" y="1389"/>
                    </a:lnTo>
                    <a:lnTo>
                      <a:pt x="2724" y="1375"/>
                    </a:lnTo>
                    <a:lnTo>
                      <a:pt x="2719" y="1363"/>
                    </a:lnTo>
                    <a:lnTo>
                      <a:pt x="2712" y="1343"/>
                    </a:lnTo>
                    <a:lnTo>
                      <a:pt x="2703" y="1317"/>
                    </a:lnTo>
                    <a:lnTo>
                      <a:pt x="2690" y="1280"/>
                    </a:lnTo>
                    <a:lnTo>
                      <a:pt x="2676" y="1241"/>
                    </a:lnTo>
                    <a:lnTo>
                      <a:pt x="2664" y="1204"/>
                    </a:lnTo>
                    <a:lnTo>
                      <a:pt x="2653" y="1172"/>
                    </a:lnTo>
                    <a:lnTo>
                      <a:pt x="2647" y="1144"/>
                    </a:lnTo>
                    <a:lnTo>
                      <a:pt x="2642" y="1121"/>
                    </a:lnTo>
                    <a:lnTo>
                      <a:pt x="2642" y="1098"/>
                    </a:lnTo>
                    <a:lnTo>
                      <a:pt x="2647" y="1077"/>
                    </a:lnTo>
                    <a:lnTo>
                      <a:pt x="2657" y="1058"/>
                    </a:lnTo>
                    <a:lnTo>
                      <a:pt x="2693" y="1007"/>
                    </a:lnTo>
                    <a:lnTo>
                      <a:pt x="2732" y="957"/>
                    </a:lnTo>
                    <a:lnTo>
                      <a:pt x="2759" y="923"/>
                    </a:lnTo>
                    <a:lnTo>
                      <a:pt x="2783" y="890"/>
                    </a:lnTo>
                    <a:lnTo>
                      <a:pt x="2804" y="860"/>
                    </a:lnTo>
                    <a:lnTo>
                      <a:pt x="2821" y="831"/>
                    </a:lnTo>
                    <a:lnTo>
                      <a:pt x="2833" y="804"/>
                    </a:lnTo>
                    <a:lnTo>
                      <a:pt x="2841" y="778"/>
                    </a:lnTo>
                    <a:lnTo>
                      <a:pt x="2843" y="750"/>
                    </a:lnTo>
                    <a:lnTo>
                      <a:pt x="2841" y="724"/>
                    </a:lnTo>
                    <a:lnTo>
                      <a:pt x="2831" y="696"/>
                    </a:lnTo>
                    <a:lnTo>
                      <a:pt x="2816" y="668"/>
                    </a:lnTo>
                    <a:lnTo>
                      <a:pt x="2795" y="639"/>
                    </a:lnTo>
                    <a:lnTo>
                      <a:pt x="2765" y="606"/>
                    </a:lnTo>
                    <a:lnTo>
                      <a:pt x="2733" y="577"/>
                    </a:lnTo>
                    <a:lnTo>
                      <a:pt x="2703" y="555"/>
                    </a:lnTo>
                    <a:lnTo>
                      <a:pt x="2674" y="539"/>
                    </a:lnTo>
                    <a:lnTo>
                      <a:pt x="2646" y="529"/>
                    </a:lnTo>
                    <a:lnTo>
                      <a:pt x="2619" y="526"/>
                    </a:lnTo>
                    <a:lnTo>
                      <a:pt x="2587" y="530"/>
                    </a:lnTo>
                    <a:lnTo>
                      <a:pt x="2553" y="543"/>
                    </a:lnTo>
                    <a:lnTo>
                      <a:pt x="2520" y="562"/>
                    </a:lnTo>
                    <a:lnTo>
                      <a:pt x="2486" y="584"/>
                    </a:lnTo>
                    <a:lnTo>
                      <a:pt x="2452" y="610"/>
                    </a:lnTo>
                    <a:lnTo>
                      <a:pt x="2418" y="638"/>
                    </a:lnTo>
                    <a:lnTo>
                      <a:pt x="2381" y="666"/>
                    </a:lnTo>
                    <a:lnTo>
                      <a:pt x="2345" y="695"/>
                    </a:lnTo>
                    <a:lnTo>
                      <a:pt x="2307" y="720"/>
                    </a:lnTo>
                    <a:lnTo>
                      <a:pt x="2282" y="732"/>
                    </a:lnTo>
                    <a:lnTo>
                      <a:pt x="2254" y="736"/>
                    </a:lnTo>
                    <a:lnTo>
                      <a:pt x="2249" y="736"/>
                    </a:lnTo>
                    <a:lnTo>
                      <a:pt x="2243" y="734"/>
                    </a:lnTo>
                    <a:lnTo>
                      <a:pt x="2236" y="734"/>
                    </a:lnTo>
                    <a:lnTo>
                      <a:pt x="2227" y="732"/>
                    </a:lnTo>
                    <a:lnTo>
                      <a:pt x="2216" y="729"/>
                    </a:lnTo>
                    <a:lnTo>
                      <a:pt x="2202" y="724"/>
                    </a:lnTo>
                    <a:lnTo>
                      <a:pt x="2182" y="717"/>
                    </a:lnTo>
                    <a:lnTo>
                      <a:pt x="2160" y="708"/>
                    </a:lnTo>
                    <a:lnTo>
                      <a:pt x="2131" y="698"/>
                    </a:lnTo>
                    <a:lnTo>
                      <a:pt x="2097" y="683"/>
                    </a:lnTo>
                    <a:lnTo>
                      <a:pt x="2069" y="672"/>
                    </a:lnTo>
                    <a:lnTo>
                      <a:pt x="2042" y="660"/>
                    </a:lnTo>
                    <a:lnTo>
                      <a:pt x="2020" y="651"/>
                    </a:lnTo>
                    <a:lnTo>
                      <a:pt x="2001" y="641"/>
                    </a:lnTo>
                    <a:lnTo>
                      <a:pt x="1982" y="631"/>
                    </a:lnTo>
                    <a:lnTo>
                      <a:pt x="1965" y="621"/>
                    </a:lnTo>
                    <a:lnTo>
                      <a:pt x="1951" y="606"/>
                    </a:lnTo>
                    <a:lnTo>
                      <a:pt x="1939" y="588"/>
                    </a:lnTo>
                    <a:lnTo>
                      <a:pt x="1931" y="566"/>
                    </a:lnTo>
                    <a:lnTo>
                      <a:pt x="1922" y="526"/>
                    </a:lnTo>
                    <a:lnTo>
                      <a:pt x="1917" y="486"/>
                    </a:lnTo>
                    <a:lnTo>
                      <a:pt x="1912" y="445"/>
                    </a:lnTo>
                    <a:lnTo>
                      <a:pt x="1906" y="405"/>
                    </a:lnTo>
                    <a:lnTo>
                      <a:pt x="1901" y="368"/>
                    </a:lnTo>
                    <a:lnTo>
                      <a:pt x="1895" y="335"/>
                    </a:lnTo>
                    <a:lnTo>
                      <a:pt x="1885" y="305"/>
                    </a:lnTo>
                    <a:lnTo>
                      <a:pt x="1875" y="280"/>
                    </a:lnTo>
                    <a:lnTo>
                      <a:pt x="1862" y="258"/>
                    </a:lnTo>
                    <a:lnTo>
                      <a:pt x="1845" y="240"/>
                    </a:lnTo>
                    <a:lnTo>
                      <a:pt x="1824" y="225"/>
                    </a:lnTo>
                    <a:lnTo>
                      <a:pt x="1799" y="213"/>
                    </a:lnTo>
                    <a:lnTo>
                      <a:pt x="1768" y="206"/>
                    </a:lnTo>
                    <a:lnTo>
                      <a:pt x="1731" y="200"/>
                    </a:lnTo>
                    <a:lnTo>
                      <a:pt x="1688" y="199"/>
                    </a:lnTo>
                    <a:lnTo>
                      <a:pt x="1645" y="200"/>
                    </a:lnTo>
                    <a:lnTo>
                      <a:pt x="1607" y="206"/>
                    </a:lnTo>
                    <a:lnTo>
                      <a:pt x="1575" y="213"/>
                    </a:lnTo>
                    <a:lnTo>
                      <a:pt x="1549" y="225"/>
                    </a:lnTo>
                    <a:lnTo>
                      <a:pt x="1528" y="241"/>
                    </a:lnTo>
                    <a:lnTo>
                      <a:pt x="1511" y="259"/>
                    </a:lnTo>
                    <a:lnTo>
                      <a:pt x="1498" y="281"/>
                    </a:lnTo>
                    <a:lnTo>
                      <a:pt x="1488" y="306"/>
                    </a:lnTo>
                    <a:lnTo>
                      <a:pt x="1478" y="336"/>
                    </a:lnTo>
                    <a:lnTo>
                      <a:pt x="1472" y="369"/>
                    </a:lnTo>
                    <a:lnTo>
                      <a:pt x="1467" y="407"/>
                    </a:lnTo>
                    <a:lnTo>
                      <a:pt x="1461" y="448"/>
                    </a:lnTo>
                    <a:lnTo>
                      <a:pt x="1454" y="505"/>
                    </a:lnTo>
                    <a:lnTo>
                      <a:pt x="1443" y="563"/>
                    </a:lnTo>
                    <a:lnTo>
                      <a:pt x="1438" y="579"/>
                    </a:lnTo>
                    <a:lnTo>
                      <a:pt x="1431" y="593"/>
                    </a:lnTo>
                    <a:lnTo>
                      <a:pt x="1421" y="606"/>
                    </a:lnTo>
                    <a:lnTo>
                      <a:pt x="1409" y="617"/>
                    </a:lnTo>
                    <a:lnTo>
                      <a:pt x="1393" y="628"/>
                    </a:lnTo>
                    <a:lnTo>
                      <a:pt x="1374" y="640"/>
                    </a:lnTo>
                    <a:lnTo>
                      <a:pt x="1350" y="653"/>
                    </a:lnTo>
                    <a:lnTo>
                      <a:pt x="1321" y="668"/>
                    </a:lnTo>
                    <a:lnTo>
                      <a:pt x="1287" y="683"/>
                    </a:lnTo>
                    <a:lnTo>
                      <a:pt x="1253" y="700"/>
                    </a:lnTo>
                    <a:lnTo>
                      <a:pt x="1227" y="712"/>
                    </a:lnTo>
                    <a:lnTo>
                      <a:pt x="1205" y="723"/>
                    </a:lnTo>
                    <a:lnTo>
                      <a:pt x="1188" y="729"/>
                    </a:lnTo>
                    <a:lnTo>
                      <a:pt x="1175" y="734"/>
                    </a:lnTo>
                    <a:lnTo>
                      <a:pt x="1164" y="738"/>
                    </a:lnTo>
                    <a:lnTo>
                      <a:pt x="1157" y="741"/>
                    </a:lnTo>
                    <a:lnTo>
                      <a:pt x="1149" y="742"/>
                    </a:lnTo>
                    <a:lnTo>
                      <a:pt x="1144" y="742"/>
                    </a:lnTo>
                    <a:lnTo>
                      <a:pt x="1137" y="742"/>
                    </a:lnTo>
                    <a:lnTo>
                      <a:pt x="1111" y="738"/>
                    </a:lnTo>
                    <a:lnTo>
                      <a:pt x="1087" y="729"/>
                    </a:lnTo>
                    <a:lnTo>
                      <a:pt x="1045" y="702"/>
                    </a:lnTo>
                    <a:lnTo>
                      <a:pt x="1005" y="670"/>
                    </a:lnTo>
                    <a:lnTo>
                      <a:pt x="966" y="638"/>
                    </a:lnTo>
                    <a:lnTo>
                      <a:pt x="932" y="609"/>
                    </a:lnTo>
                    <a:lnTo>
                      <a:pt x="896" y="583"/>
                    </a:lnTo>
                    <a:lnTo>
                      <a:pt x="862" y="559"/>
                    </a:lnTo>
                    <a:lnTo>
                      <a:pt x="828" y="539"/>
                    </a:lnTo>
                    <a:lnTo>
                      <a:pt x="794" y="528"/>
                    </a:lnTo>
                    <a:lnTo>
                      <a:pt x="760" y="522"/>
                    </a:lnTo>
                    <a:lnTo>
                      <a:pt x="733" y="526"/>
                    </a:lnTo>
                    <a:lnTo>
                      <a:pt x="703" y="535"/>
                    </a:lnTo>
                    <a:lnTo>
                      <a:pt x="673" y="554"/>
                    </a:lnTo>
                    <a:lnTo>
                      <a:pt x="640" y="577"/>
                    </a:lnTo>
                    <a:lnTo>
                      <a:pt x="607" y="607"/>
                    </a:lnTo>
                    <a:lnTo>
                      <a:pt x="577" y="639"/>
                    </a:lnTo>
                    <a:lnTo>
                      <a:pt x="555" y="669"/>
                    </a:lnTo>
                    <a:lnTo>
                      <a:pt x="538" y="696"/>
                    </a:lnTo>
                    <a:lnTo>
                      <a:pt x="527" y="723"/>
                    </a:lnTo>
                    <a:lnTo>
                      <a:pt x="522" y="749"/>
                    </a:lnTo>
                    <a:lnTo>
                      <a:pt x="522" y="774"/>
                    </a:lnTo>
                    <a:lnTo>
                      <a:pt x="527" y="799"/>
                    </a:lnTo>
                    <a:lnTo>
                      <a:pt x="536" y="825"/>
                    </a:lnTo>
                    <a:lnTo>
                      <a:pt x="550" y="851"/>
                    </a:lnTo>
                    <a:lnTo>
                      <a:pt x="567" y="877"/>
                    </a:lnTo>
                    <a:lnTo>
                      <a:pt x="587" y="906"/>
                    </a:lnTo>
                    <a:lnTo>
                      <a:pt x="611" y="936"/>
                    </a:lnTo>
                    <a:lnTo>
                      <a:pt x="638" y="969"/>
                    </a:lnTo>
                    <a:lnTo>
                      <a:pt x="670" y="1007"/>
                    </a:lnTo>
                    <a:lnTo>
                      <a:pt x="700" y="1046"/>
                    </a:lnTo>
                    <a:lnTo>
                      <a:pt x="713" y="1070"/>
                    </a:lnTo>
                    <a:lnTo>
                      <a:pt x="718" y="1093"/>
                    </a:lnTo>
                    <a:lnTo>
                      <a:pt x="720" y="1118"/>
                    </a:lnTo>
                    <a:lnTo>
                      <a:pt x="716" y="1145"/>
                    </a:lnTo>
                    <a:lnTo>
                      <a:pt x="708" y="1176"/>
                    </a:lnTo>
                    <a:lnTo>
                      <a:pt x="699" y="1210"/>
                    </a:lnTo>
                    <a:lnTo>
                      <a:pt x="688" y="1242"/>
                    </a:lnTo>
                    <a:lnTo>
                      <a:pt x="678" y="1275"/>
                    </a:lnTo>
                    <a:lnTo>
                      <a:pt x="667" y="1308"/>
                    </a:lnTo>
                    <a:lnTo>
                      <a:pt x="657" y="1337"/>
                    </a:lnTo>
                    <a:lnTo>
                      <a:pt x="649" y="1355"/>
                    </a:lnTo>
                    <a:lnTo>
                      <a:pt x="641" y="1373"/>
                    </a:lnTo>
                    <a:lnTo>
                      <a:pt x="632" y="1390"/>
                    </a:lnTo>
                    <a:lnTo>
                      <a:pt x="620" y="1406"/>
                    </a:lnTo>
                    <a:lnTo>
                      <a:pt x="607" y="1420"/>
                    </a:lnTo>
                    <a:lnTo>
                      <a:pt x="589" y="1432"/>
                    </a:lnTo>
                    <a:lnTo>
                      <a:pt x="567" y="1439"/>
                    </a:lnTo>
                    <a:lnTo>
                      <a:pt x="508" y="1450"/>
                    </a:lnTo>
                    <a:lnTo>
                      <a:pt x="449" y="1457"/>
                    </a:lnTo>
                    <a:lnTo>
                      <a:pt x="412" y="1461"/>
                    </a:lnTo>
                    <a:lnTo>
                      <a:pt x="379" y="1465"/>
                    </a:lnTo>
                    <a:lnTo>
                      <a:pt x="349" y="1470"/>
                    </a:lnTo>
                    <a:lnTo>
                      <a:pt x="321" y="1477"/>
                    </a:lnTo>
                    <a:lnTo>
                      <a:pt x="296" y="1486"/>
                    </a:lnTo>
                    <a:lnTo>
                      <a:pt x="273" y="1496"/>
                    </a:lnTo>
                    <a:lnTo>
                      <a:pt x="254" y="1511"/>
                    </a:lnTo>
                    <a:lnTo>
                      <a:pt x="237" y="1528"/>
                    </a:lnTo>
                    <a:lnTo>
                      <a:pt x="224" y="1550"/>
                    </a:lnTo>
                    <a:lnTo>
                      <a:pt x="213" y="1576"/>
                    </a:lnTo>
                    <a:lnTo>
                      <a:pt x="205" y="1608"/>
                    </a:lnTo>
                    <a:lnTo>
                      <a:pt x="200" y="1646"/>
                    </a:lnTo>
                    <a:lnTo>
                      <a:pt x="199" y="1689"/>
                    </a:lnTo>
                    <a:lnTo>
                      <a:pt x="200" y="1732"/>
                    </a:lnTo>
                    <a:lnTo>
                      <a:pt x="204" y="1767"/>
                    </a:lnTo>
                    <a:lnTo>
                      <a:pt x="212" y="1797"/>
                    </a:lnTo>
                    <a:lnTo>
                      <a:pt x="221" y="1824"/>
                    </a:lnTo>
                    <a:lnTo>
                      <a:pt x="234" y="1845"/>
                    </a:lnTo>
                    <a:lnTo>
                      <a:pt x="249" y="1860"/>
                    </a:lnTo>
                    <a:lnTo>
                      <a:pt x="267" y="1873"/>
                    </a:lnTo>
                    <a:lnTo>
                      <a:pt x="289" y="1884"/>
                    </a:lnTo>
                    <a:lnTo>
                      <a:pt x="313" y="1892"/>
                    </a:lnTo>
                    <a:lnTo>
                      <a:pt x="339" y="1898"/>
                    </a:lnTo>
                    <a:lnTo>
                      <a:pt x="369" y="1903"/>
                    </a:lnTo>
                    <a:lnTo>
                      <a:pt x="400" y="1907"/>
                    </a:lnTo>
                    <a:lnTo>
                      <a:pt x="436" y="1910"/>
                    </a:lnTo>
                    <a:lnTo>
                      <a:pt x="485" y="1915"/>
                    </a:lnTo>
                    <a:lnTo>
                      <a:pt x="535" y="1923"/>
                    </a:lnTo>
                    <a:lnTo>
                      <a:pt x="584" y="1935"/>
                    </a:lnTo>
                    <a:lnTo>
                      <a:pt x="603" y="1943"/>
                    </a:lnTo>
                    <a:lnTo>
                      <a:pt x="619" y="1954"/>
                    </a:lnTo>
                    <a:lnTo>
                      <a:pt x="632" y="1966"/>
                    </a:lnTo>
                    <a:lnTo>
                      <a:pt x="642" y="1979"/>
                    </a:lnTo>
                    <a:lnTo>
                      <a:pt x="649" y="1992"/>
                    </a:lnTo>
                    <a:lnTo>
                      <a:pt x="654" y="2003"/>
                    </a:lnTo>
                    <a:lnTo>
                      <a:pt x="665" y="2024"/>
                    </a:lnTo>
                    <a:lnTo>
                      <a:pt x="675" y="2049"/>
                    </a:lnTo>
                    <a:lnTo>
                      <a:pt x="686" y="2075"/>
                    </a:lnTo>
                    <a:lnTo>
                      <a:pt x="696" y="2101"/>
                    </a:lnTo>
                    <a:lnTo>
                      <a:pt x="707" y="2127"/>
                    </a:lnTo>
                    <a:lnTo>
                      <a:pt x="718" y="2160"/>
                    </a:lnTo>
                    <a:lnTo>
                      <a:pt x="729" y="2187"/>
                    </a:lnTo>
                    <a:lnTo>
                      <a:pt x="735" y="2211"/>
                    </a:lnTo>
                    <a:lnTo>
                      <a:pt x="739" y="2231"/>
                    </a:lnTo>
                    <a:lnTo>
                      <a:pt x="741" y="2249"/>
                    </a:lnTo>
                    <a:lnTo>
                      <a:pt x="738" y="2265"/>
                    </a:lnTo>
                    <a:lnTo>
                      <a:pt x="733" y="2282"/>
                    </a:lnTo>
                    <a:lnTo>
                      <a:pt x="712" y="2328"/>
                    </a:lnTo>
                    <a:lnTo>
                      <a:pt x="684" y="2372"/>
                    </a:lnTo>
                    <a:lnTo>
                      <a:pt x="656" y="2414"/>
                    </a:lnTo>
                    <a:lnTo>
                      <a:pt x="624" y="2455"/>
                    </a:lnTo>
                    <a:lnTo>
                      <a:pt x="599" y="2487"/>
                    </a:lnTo>
                    <a:lnTo>
                      <a:pt x="577" y="2517"/>
                    </a:lnTo>
                    <a:lnTo>
                      <a:pt x="559" y="2545"/>
                    </a:lnTo>
                    <a:lnTo>
                      <a:pt x="544" y="2571"/>
                    </a:lnTo>
                    <a:lnTo>
                      <a:pt x="534" y="2596"/>
                    </a:lnTo>
                    <a:lnTo>
                      <a:pt x="529" y="2619"/>
                    </a:lnTo>
                    <a:lnTo>
                      <a:pt x="527" y="2643"/>
                    </a:lnTo>
                    <a:lnTo>
                      <a:pt x="531" y="2668"/>
                    </a:lnTo>
                    <a:lnTo>
                      <a:pt x="540" y="2691"/>
                    </a:lnTo>
                    <a:lnTo>
                      <a:pt x="555" y="2718"/>
                    </a:lnTo>
                    <a:lnTo>
                      <a:pt x="576" y="2745"/>
                    </a:lnTo>
                    <a:lnTo>
                      <a:pt x="603" y="2774"/>
                    </a:lnTo>
                    <a:lnTo>
                      <a:pt x="633" y="2801"/>
                    </a:lnTo>
                    <a:lnTo>
                      <a:pt x="662" y="2822"/>
                    </a:lnTo>
                    <a:lnTo>
                      <a:pt x="690" y="2838"/>
                    </a:lnTo>
                    <a:lnTo>
                      <a:pt x="716" y="2846"/>
                    </a:lnTo>
                    <a:lnTo>
                      <a:pt x="742" y="2850"/>
                    </a:lnTo>
                    <a:lnTo>
                      <a:pt x="775" y="2845"/>
                    </a:lnTo>
                    <a:lnTo>
                      <a:pt x="807" y="2833"/>
                    </a:lnTo>
                    <a:lnTo>
                      <a:pt x="841" y="2815"/>
                    </a:lnTo>
                    <a:lnTo>
                      <a:pt x="877" y="2792"/>
                    </a:lnTo>
                    <a:lnTo>
                      <a:pt x="911" y="2767"/>
                    </a:lnTo>
                    <a:lnTo>
                      <a:pt x="945" y="2740"/>
                    </a:lnTo>
                    <a:lnTo>
                      <a:pt x="988" y="2707"/>
                    </a:lnTo>
                    <a:lnTo>
                      <a:pt x="1032" y="2676"/>
                    </a:lnTo>
                    <a:lnTo>
                      <a:pt x="1078" y="2648"/>
                    </a:lnTo>
                    <a:lnTo>
                      <a:pt x="1102" y="2639"/>
                    </a:lnTo>
                    <a:lnTo>
                      <a:pt x="1127" y="2635"/>
                    </a:lnTo>
                    <a:close/>
                    <a:moveTo>
                      <a:pt x="3571" y="3885"/>
                    </a:moveTo>
                    <a:lnTo>
                      <a:pt x="3527" y="3881"/>
                    </a:lnTo>
                    <a:lnTo>
                      <a:pt x="3487" y="3872"/>
                    </a:lnTo>
                    <a:lnTo>
                      <a:pt x="3449" y="3855"/>
                    </a:lnTo>
                    <a:lnTo>
                      <a:pt x="3415" y="3834"/>
                    </a:lnTo>
                    <a:lnTo>
                      <a:pt x="3384" y="3808"/>
                    </a:lnTo>
                    <a:lnTo>
                      <a:pt x="3357" y="3777"/>
                    </a:lnTo>
                    <a:lnTo>
                      <a:pt x="3335" y="3743"/>
                    </a:lnTo>
                    <a:lnTo>
                      <a:pt x="3319" y="3705"/>
                    </a:lnTo>
                    <a:lnTo>
                      <a:pt x="3310" y="3664"/>
                    </a:lnTo>
                    <a:lnTo>
                      <a:pt x="3306" y="3621"/>
                    </a:lnTo>
                    <a:lnTo>
                      <a:pt x="3310" y="3578"/>
                    </a:lnTo>
                    <a:lnTo>
                      <a:pt x="3319" y="3537"/>
                    </a:lnTo>
                    <a:lnTo>
                      <a:pt x="3335" y="3499"/>
                    </a:lnTo>
                    <a:lnTo>
                      <a:pt x="3357" y="3464"/>
                    </a:lnTo>
                    <a:lnTo>
                      <a:pt x="3384" y="3434"/>
                    </a:lnTo>
                    <a:lnTo>
                      <a:pt x="3415" y="3408"/>
                    </a:lnTo>
                    <a:lnTo>
                      <a:pt x="3449" y="3385"/>
                    </a:lnTo>
                    <a:lnTo>
                      <a:pt x="3487" y="3370"/>
                    </a:lnTo>
                    <a:lnTo>
                      <a:pt x="3527" y="3359"/>
                    </a:lnTo>
                    <a:lnTo>
                      <a:pt x="3571" y="3355"/>
                    </a:lnTo>
                    <a:lnTo>
                      <a:pt x="3614" y="3359"/>
                    </a:lnTo>
                    <a:lnTo>
                      <a:pt x="3654" y="3370"/>
                    </a:lnTo>
                    <a:lnTo>
                      <a:pt x="3692" y="3385"/>
                    </a:lnTo>
                    <a:lnTo>
                      <a:pt x="3728" y="3408"/>
                    </a:lnTo>
                    <a:lnTo>
                      <a:pt x="3758" y="3434"/>
                    </a:lnTo>
                    <a:lnTo>
                      <a:pt x="3784" y="3464"/>
                    </a:lnTo>
                    <a:lnTo>
                      <a:pt x="3806" y="3499"/>
                    </a:lnTo>
                    <a:lnTo>
                      <a:pt x="3822" y="3537"/>
                    </a:lnTo>
                    <a:lnTo>
                      <a:pt x="3832" y="3578"/>
                    </a:lnTo>
                    <a:lnTo>
                      <a:pt x="3836" y="3621"/>
                    </a:lnTo>
                    <a:lnTo>
                      <a:pt x="3832" y="3664"/>
                    </a:lnTo>
                    <a:lnTo>
                      <a:pt x="3822" y="3705"/>
                    </a:lnTo>
                    <a:lnTo>
                      <a:pt x="3806" y="3743"/>
                    </a:lnTo>
                    <a:lnTo>
                      <a:pt x="3784" y="3777"/>
                    </a:lnTo>
                    <a:lnTo>
                      <a:pt x="3758" y="3808"/>
                    </a:lnTo>
                    <a:lnTo>
                      <a:pt x="3728" y="3834"/>
                    </a:lnTo>
                    <a:lnTo>
                      <a:pt x="3692" y="3855"/>
                    </a:lnTo>
                    <a:lnTo>
                      <a:pt x="3654" y="3872"/>
                    </a:lnTo>
                    <a:lnTo>
                      <a:pt x="3614" y="3881"/>
                    </a:lnTo>
                    <a:lnTo>
                      <a:pt x="3571" y="3885"/>
                    </a:lnTo>
                    <a:close/>
                    <a:moveTo>
                      <a:pt x="3571" y="3455"/>
                    </a:moveTo>
                    <a:lnTo>
                      <a:pt x="3538" y="3459"/>
                    </a:lnTo>
                    <a:lnTo>
                      <a:pt x="3507" y="3468"/>
                    </a:lnTo>
                    <a:lnTo>
                      <a:pt x="3479" y="3483"/>
                    </a:lnTo>
                    <a:lnTo>
                      <a:pt x="3454" y="3503"/>
                    </a:lnTo>
                    <a:lnTo>
                      <a:pt x="3433" y="3528"/>
                    </a:lnTo>
                    <a:lnTo>
                      <a:pt x="3419" y="3557"/>
                    </a:lnTo>
                    <a:lnTo>
                      <a:pt x="3408" y="3587"/>
                    </a:lnTo>
                    <a:lnTo>
                      <a:pt x="3406" y="3621"/>
                    </a:lnTo>
                    <a:lnTo>
                      <a:pt x="3408" y="3654"/>
                    </a:lnTo>
                    <a:lnTo>
                      <a:pt x="3419" y="3685"/>
                    </a:lnTo>
                    <a:lnTo>
                      <a:pt x="3433" y="3713"/>
                    </a:lnTo>
                    <a:lnTo>
                      <a:pt x="3454" y="3737"/>
                    </a:lnTo>
                    <a:lnTo>
                      <a:pt x="3479" y="3758"/>
                    </a:lnTo>
                    <a:lnTo>
                      <a:pt x="3507" y="3773"/>
                    </a:lnTo>
                    <a:lnTo>
                      <a:pt x="3538" y="3783"/>
                    </a:lnTo>
                    <a:lnTo>
                      <a:pt x="3571" y="3786"/>
                    </a:lnTo>
                    <a:lnTo>
                      <a:pt x="3605" y="3783"/>
                    </a:lnTo>
                    <a:lnTo>
                      <a:pt x="3635" y="3773"/>
                    </a:lnTo>
                    <a:lnTo>
                      <a:pt x="3664" y="3758"/>
                    </a:lnTo>
                    <a:lnTo>
                      <a:pt x="3688" y="3737"/>
                    </a:lnTo>
                    <a:lnTo>
                      <a:pt x="3708" y="3713"/>
                    </a:lnTo>
                    <a:lnTo>
                      <a:pt x="3724" y="3685"/>
                    </a:lnTo>
                    <a:lnTo>
                      <a:pt x="3733" y="3654"/>
                    </a:lnTo>
                    <a:lnTo>
                      <a:pt x="3737" y="3621"/>
                    </a:lnTo>
                    <a:lnTo>
                      <a:pt x="3733" y="3587"/>
                    </a:lnTo>
                    <a:lnTo>
                      <a:pt x="3724" y="3557"/>
                    </a:lnTo>
                    <a:lnTo>
                      <a:pt x="3708" y="3528"/>
                    </a:lnTo>
                    <a:lnTo>
                      <a:pt x="3688" y="3503"/>
                    </a:lnTo>
                    <a:lnTo>
                      <a:pt x="3664" y="3483"/>
                    </a:lnTo>
                    <a:lnTo>
                      <a:pt x="3635" y="3468"/>
                    </a:lnTo>
                    <a:lnTo>
                      <a:pt x="3605" y="3459"/>
                    </a:lnTo>
                    <a:lnTo>
                      <a:pt x="3571" y="3455"/>
                    </a:lnTo>
                    <a:close/>
                    <a:moveTo>
                      <a:pt x="3576" y="4320"/>
                    </a:moveTo>
                    <a:lnTo>
                      <a:pt x="3541" y="4317"/>
                    </a:lnTo>
                    <a:lnTo>
                      <a:pt x="3508" y="4310"/>
                    </a:lnTo>
                    <a:lnTo>
                      <a:pt x="3480" y="4298"/>
                    </a:lnTo>
                    <a:lnTo>
                      <a:pt x="3457" y="4279"/>
                    </a:lnTo>
                    <a:lnTo>
                      <a:pt x="3437" y="4257"/>
                    </a:lnTo>
                    <a:lnTo>
                      <a:pt x="3423" y="4232"/>
                    </a:lnTo>
                    <a:lnTo>
                      <a:pt x="3412" y="4205"/>
                    </a:lnTo>
                    <a:lnTo>
                      <a:pt x="3406" y="4177"/>
                    </a:lnTo>
                    <a:lnTo>
                      <a:pt x="3402" y="4150"/>
                    </a:lnTo>
                    <a:lnTo>
                      <a:pt x="3398" y="4134"/>
                    </a:lnTo>
                    <a:lnTo>
                      <a:pt x="3395" y="4118"/>
                    </a:lnTo>
                    <a:lnTo>
                      <a:pt x="3374" y="4112"/>
                    </a:lnTo>
                    <a:lnTo>
                      <a:pt x="3353" y="4105"/>
                    </a:lnTo>
                    <a:lnTo>
                      <a:pt x="3340" y="4116"/>
                    </a:lnTo>
                    <a:lnTo>
                      <a:pt x="3326" y="4126"/>
                    </a:lnTo>
                    <a:lnTo>
                      <a:pt x="3308" y="4141"/>
                    </a:lnTo>
                    <a:lnTo>
                      <a:pt x="3287" y="4155"/>
                    </a:lnTo>
                    <a:lnTo>
                      <a:pt x="3264" y="4168"/>
                    </a:lnTo>
                    <a:lnTo>
                      <a:pt x="3241" y="4180"/>
                    </a:lnTo>
                    <a:lnTo>
                      <a:pt x="3215" y="4188"/>
                    </a:lnTo>
                    <a:lnTo>
                      <a:pt x="3187" y="4190"/>
                    </a:lnTo>
                    <a:lnTo>
                      <a:pt x="3156" y="4186"/>
                    </a:lnTo>
                    <a:lnTo>
                      <a:pt x="3126" y="4176"/>
                    </a:lnTo>
                    <a:lnTo>
                      <a:pt x="3096" y="4158"/>
                    </a:lnTo>
                    <a:lnTo>
                      <a:pt x="3067" y="4133"/>
                    </a:lnTo>
                    <a:lnTo>
                      <a:pt x="3041" y="4104"/>
                    </a:lnTo>
                    <a:lnTo>
                      <a:pt x="3024" y="4075"/>
                    </a:lnTo>
                    <a:lnTo>
                      <a:pt x="3013" y="4049"/>
                    </a:lnTo>
                    <a:lnTo>
                      <a:pt x="3008" y="4023"/>
                    </a:lnTo>
                    <a:lnTo>
                      <a:pt x="3009" y="3998"/>
                    </a:lnTo>
                    <a:lnTo>
                      <a:pt x="3013" y="3976"/>
                    </a:lnTo>
                    <a:lnTo>
                      <a:pt x="3021" y="3953"/>
                    </a:lnTo>
                    <a:lnTo>
                      <a:pt x="3032" y="3934"/>
                    </a:lnTo>
                    <a:lnTo>
                      <a:pt x="3043" y="3914"/>
                    </a:lnTo>
                    <a:lnTo>
                      <a:pt x="3055" y="3897"/>
                    </a:lnTo>
                    <a:lnTo>
                      <a:pt x="3067" y="3883"/>
                    </a:lnTo>
                    <a:lnTo>
                      <a:pt x="3081" y="3864"/>
                    </a:lnTo>
                    <a:lnTo>
                      <a:pt x="3093" y="3847"/>
                    </a:lnTo>
                    <a:lnTo>
                      <a:pt x="3085" y="3828"/>
                    </a:lnTo>
                    <a:lnTo>
                      <a:pt x="3077" y="3807"/>
                    </a:lnTo>
                    <a:lnTo>
                      <a:pt x="3052" y="3804"/>
                    </a:lnTo>
                    <a:lnTo>
                      <a:pt x="3037" y="3803"/>
                    </a:lnTo>
                    <a:lnTo>
                      <a:pt x="3021" y="3800"/>
                    </a:lnTo>
                    <a:lnTo>
                      <a:pt x="3003" y="3798"/>
                    </a:lnTo>
                    <a:lnTo>
                      <a:pt x="2984" y="3792"/>
                    </a:lnTo>
                    <a:lnTo>
                      <a:pt x="2966" y="3786"/>
                    </a:lnTo>
                    <a:lnTo>
                      <a:pt x="2949" y="3778"/>
                    </a:lnTo>
                    <a:lnTo>
                      <a:pt x="2932" y="3766"/>
                    </a:lnTo>
                    <a:lnTo>
                      <a:pt x="2916" y="3752"/>
                    </a:lnTo>
                    <a:lnTo>
                      <a:pt x="2902" y="3735"/>
                    </a:lnTo>
                    <a:lnTo>
                      <a:pt x="2890" y="3714"/>
                    </a:lnTo>
                    <a:lnTo>
                      <a:pt x="2881" y="3688"/>
                    </a:lnTo>
                    <a:lnTo>
                      <a:pt x="2876" y="3659"/>
                    </a:lnTo>
                    <a:lnTo>
                      <a:pt x="2875" y="3624"/>
                    </a:lnTo>
                    <a:lnTo>
                      <a:pt x="2876" y="3588"/>
                    </a:lnTo>
                    <a:lnTo>
                      <a:pt x="2882" y="3558"/>
                    </a:lnTo>
                    <a:lnTo>
                      <a:pt x="2890" y="3532"/>
                    </a:lnTo>
                    <a:lnTo>
                      <a:pt x="2903" y="3510"/>
                    </a:lnTo>
                    <a:lnTo>
                      <a:pt x="2916" y="3493"/>
                    </a:lnTo>
                    <a:lnTo>
                      <a:pt x="2933" y="3478"/>
                    </a:lnTo>
                    <a:lnTo>
                      <a:pt x="2950" y="3466"/>
                    </a:lnTo>
                    <a:lnTo>
                      <a:pt x="2969" y="3457"/>
                    </a:lnTo>
                    <a:lnTo>
                      <a:pt x="2987" y="3451"/>
                    </a:lnTo>
                    <a:lnTo>
                      <a:pt x="3007" y="3446"/>
                    </a:lnTo>
                    <a:lnTo>
                      <a:pt x="3024" y="3443"/>
                    </a:lnTo>
                    <a:lnTo>
                      <a:pt x="3041" y="3440"/>
                    </a:lnTo>
                    <a:lnTo>
                      <a:pt x="3056" y="3438"/>
                    </a:lnTo>
                    <a:lnTo>
                      <a:pt x="3071" y="3436"/>
                    </a:lnTo>
                    <a:lnTo>
                      <a:pt x="3079" y="3417"/>
                    </a:lnTo>
                    <a:lnTo>
                      <a:pt x="3084" y="3396"/>
                    </a:lnTo>
                    <a:lnTo>
                      <a:pt x="3075" y="3385"/>
                    </a:lnTo>
                    <a:lnTo>
                      <a:pt x="3064" y="3371"/>
                    </a:lnTo>
                    <a:lnTo>
                      <a:pt x="3051" y="3355"/>
                    </a:lnTo>
                    <a:lnTo>
                      <a:pt x="3039" y="3338"/>
                    </a:lnTo>
                    <a:lnTo>
                      <a:pt x="3028" y="3319"/>
                    </a:lnTo>
                    <a:lnTo>
                      <a:pt x="3017" y="3298"/>
                    </a:lnTo>
                    <a:lnTo>
                      <a:pt x="3011" y="3275"/>
                    </a:lnTo>
                    <a:lnTo>
                      <a:pt x="3007" y="3252"/>
                    </a:lnTo>
                    <a:lnTo>
                      <a:pt x="3007" y="3227"/>
                    </a:lnTo>
                    <a:lnTo>
                      <a:pt x="3013" y="3201"/>
                    </a:lnTo>
                    <a:lnTo>
                      <a:pt x="3024" y="3173"/>
                    </a:lnTo>
                    <a:lnTo>
                      <a:pt x="3042" y="3144"/>
                    </a:lnTo>
                    <a:lnTo>
                      <a:pt x="3068" y="3116"/>
                    </a:lnTo>
                    <a:lnTo>
                      <a:pt x="3098" y="3088"/>
                    </a:lnTo>
                    <a:lnTo>
                      <a:pt x="3131" y="3070"/>
                    </a:lnTo>
                    <a:lnTo>
                      <a:pt x="3162" y="3058"/>
                    </a:lnTo>
                    <a:lnTo>
                      <a:pt x="3195" y="3054"/>
                    </a:lnTo>
                    <a:lnTo>
                      <a:pt x="3224" y="3057"/>
                    </a:lnTo>
                    <a:lnTo>
                      <a:pt x="3250" y="3065"/>
                    </a:lnTo>
                    <a:lnTo>
                      <a:pt x="3275" y="3076"/>
                    </a:lnTo>
                    <a:lnTo>
                      <a:pt x="3297" y="3091"/>
                    </a:lnTo>
                    <a:lnTo>
                      <a:pt x="3318" y="3106"/>
                    </a:lnTo>
                    <a:lnTo>
                      <a:pt x="3336" y="3122"/>
                    </a:lnTo>
                    <a:lnTo>
                      <a:pt x="3347" y="3130"/>
                    </a:lnTo>
                    <a:lnTo>
                      <a:pt x="3355" y="3137"/>
                    </a:lnTo>
                    <a:lnTo>
                      <a:pt x="3373" y="3129"/>
                    </a:lnTo>
                    <a:lnTo>
                      <a:pt x="3390" y="3120"/>
                    </a:lnTo>
                    <a:lnTo>
                      <a:pt x="3393" y="3103"/>
                    </a:lnTo>
                    <a:lnTo>
                      <a:pt x="3395" y="3087"/>
                    </a:lnTo>
                    <a:lnTo>
                      <a:pt x="3398" y="3070"/>
                    </a:lnTo>
                    <a:lnTo>
                      <a:pt x="3401" y="3053"/>
                    </a:lnTo>
                    <a:lnTo>
                      <a:pt x="3406" y="3033"/>
                    </a:lnTo>
                    <a:lnTo>
                      <a:pt x="3412" y="3015"/>
                    </a:lnTo>
                    <a:lnTo>
                      <a:pt x="3421" y="2997"/>
                    </a:lnTo>
                    <a:lnTo>
                      <a:pt x="3433" y="2979"/>
                    </a:lnTo>
                    <a:lnTo>
                      <a:pt x="3448" y="2964"/>
                    </a:lnTo>
                    <a:lnTo>
                      <a:pt x="3465" y="2949"/>
                    </a:lnTo>
                    <a:lnTo>
                      <a:pt x="3486" y="2938"/>
                    </a:lnTo>
                    <a:lnTo>
                      <a:pt x="3512" y="2928"/>
                    </a:lnTo>
                    <a:lnTo>
                      <a:pt x="3541" y="2923"/>
                    </a:lnTo>
                    <a:lnTo>
                      <a:pt x="3576" y="2922"/>
                    </a:lnTo>
                    <a:lnTo>
                      <a:pt x="3610" y="2923"/>
                    </a:lnTo>
                    <a:lnTo>
                      <a:pt x="3640" y="2928"/>
                    </a:lnTo>
                    <a:lnTo>
                      <a:pt x="3665" y="2938"/>
                    </a:lnTo>
                    <a:lnTo>
                      <a:pt x="3686" y="2949"/>
                    </a:lnTo>
                    <a:lnTo>
                      <a:pt x="3704" y="2964"/>
                    </a:lnTo>
                    <a:lnTo>
                      <a:pt x="3717" y="2979"/>
                    </a:lnTo>
                    <a:lnTo>
                      <a:pt x="3729" y="2997"/>
                    </a:lnTo>
                    <a:lnTo>
                      <a:pt x="3738" y="3015"/>
                    </a:lnTo>
                    <a:lnTo>
                      <a:pt x="3745" y="3033"/>
                    </a:lnTo>
                    <a:lnTo>
                      <a:pt x="3750" y="3051"/>
                    </a:lnTo>
                    <a:lnTo>
                      <a:pt x="3752" y="3070"/>
                    </a:lnTo>
                    <a:lnTo>
                      <a:pt x="3755" y="3087"/>
                    </a:lnTo>
                    <a:lnTo>
                      <a:pt x="3758" y="3103"/>
                    </a:lnTo>
                    <a:lnTo>
                      <a:pt x="3759" y="3120"/>
                    </a:lnTo>
                    <a:lnTo>
                      <a:pt x="3780" y="3127"/>
                    </a:lnTo>
                    <a:lnTo>
                      <a:pt x="3801" y="3135"/>
                    </a:lnTo>
                    <a:lnTo>
                      <a:pt x="3809" y="3129"/>
                    </a:lnTo>
                    <a:lnTo>
                      <a:pt x="3818" y="3122"/>
                    </a:lnTo>
                    <a:lnTo>
                      <a:pt x="3838" y="3106"/>
                    </a:lnTo>
                    <a:lnTo>
                      <a:pt x="3857" y="3091"/>
                    </a:lnTo>
                    <a:lnTo>
                      <a:pt x="3879" y="3078"/>
                    </a:lnTo>
                    <a:lnTo>
                      <a:pt x="3904" y="3066"/>
                    </a:lnTo>
                    <a:lnTo>
                      <a:pt x="3929" y="3058"/>
                    </a:lnTo>
                    <a:lnTo>
                      <a:pt x="3958" y="3055"/>
                    </a:lnTo>
                    <a:lnTo>
                      <a:pt x="3989" y="3059"/>
                    </a:lnTo>
                    <a:lnTo>
                      <a:pt x="4021" y="3071"/>
                    </a:lnTo>
                    <a:lnTo>
                      <a:pt x="4052" y="3089"/>
                    </a:lnTo>
                    <a:lnTo>
                      <a:pt x="4082" y="3116"/>
                    </a:lnTo>
                    <a:lnTo>
                      <a:pt x="4108" y="3146"/>
                    </a:lnTo>
                    <a:lnTo>
                      <a:pt x="4127" y="3176"/>
                    </a:lnTo>
                    <a:lnTo>
                      <a:pt x="4137" y="3203"/>
                    </a:lnTo>
                    <a:lnTo>
                      <a:pt x="4141" y="3231"/>
                    </a:lnTo>
                    <a:lnTo>
                      <a:pt x="4140" y="3257"/>
                    </a:lnTo>
                    <a:lnTo>
                      <a:pt x="4133" y="3282"/>
                    </a:lnTo>
                    <a:lnTo>
                      <a:pt x="4124" y="3305"/>
                    </a:lnTo>
                    <a:lnTo>
                      <a:pt x="4112" y="3326"/>
                    </a:lnTo>
                    <a:lnTo>
                      <a:pt x="4101" y="3346"/>
                    </a:lnTo>
                    <a:lnTo>
                      <a:pt x="4087" y="3364"/>
                    </a:lnTo>
                    <a:lnTo>
                      <a:pt x="4074" y="3380"/>
                    </a:lnTo>
                    <a:lnTo>
                      <a:pt x="4068" y="3388"/>
                    </a:lnTo>
                    <a:lnTo>
                      <a:pt x="4063" y="3396"/>
                    </a:lnTo>
                    <a:lnTo>
                      <a:pt x="4069" y="3417"/>
                    </a:lnTo>
                    <a:lnTo>
                      <a:pt x="4077" y="3439"/>
                    </a:lnTo>
                    <a:lnTo>
                      <a:pt x="4098" y="3443"/>
                    </a:lnTo>
                    <a:lnTo>
                      <a:pt x="4114" y="3446"/>
                    </a:lnTo>
                    <a:lnTo>
                      <a:pt x="4132" y="3448"/>
                    </a:lnTo>
                    <a:lnTo>
                      <a:pt x="4150" y="3452"/>
                    </a:lnTo>
                    <a:lnTo>
                      <a:pt x="4169" y="3459"/>
                    </a:lnTo>
                    <a:lnTo>
                      <a:pt x="4188" y="3466"/>
                    </a:lnTo>
                    <a:lnTo>
                      <a:pt x="4205" y="3477"/>
                    </a:lnTo>
                    <a:lnTo>
                      <a:pt x="4222" y="3491"/>
                    </a:lnTo>
                    <a:lnTo>
                      <a:pt x="4238" y="3508"/>
                    </a:lnTo>
                    <a:lnTo>
                      <a:pt x="4250" y="3529"/>
                    </a:lnTo>
                    <a:lnTo>
                      <a:pt x="4260" y="3554"/>
                    </a:lnTo>
                    <a:lnTo>
                      <a:pt x="4267" y="3584"/>
                    </a:lnTo>
                    <a:lnTo>
                      <a:pt x="4268" y="3620"/>
                    </a:lnTo>
                    <a:lnTo>
                      <a:pt x="4267" y="3654"/>
                    </a:lnTo>
                    <a:lnTo>
                      <a:pt x="4260" y="3684"/>
                    </a:lnTo>
                    <a:lnTo>
                      <a:pt x="4250" y="3710"/>
                    </a:lnTo>
                    <a:lnTo>
                      <a:pt x="4237" y="3731"/>
                    </a:lnTo>
                    <a:lnTo>
                      <a:pt x="4222" y="3748"/>
                    </a:lnTo>
                    <a:lnTo>
                      <a:pt x="4205" y="3762"/>
                    </a:lnTo>
                    <a:lnTo>
                      <a:pt x="4187" y="3774"/>
                    </a:lnTo>
                    <a:lnTo>
                      <a:pt x="4169" y="3782"/>
                    </a:lnTo>
                    <a:lnTo>
                      <a:pt x="4149" y="3789"/>
                    </a:lnTo>
                    <a:lnTo>
                      <a:pt x="4131" y="3794"/>
                    </a:lnTo>
                    <a:lnTo>
                      <a:pt x="4112" y="3798"/>
                    </a:lnTo>
                    <a:lnTo>
                      <a:pt x="4097" y="3800"/>
                    </a:lnTo>
                    <a:lnTo>
                      <a:pt x="4074" y="3806"/>
                    </a:lnTo>
                    <a:lnTo>
                      <a:pt x="4065" y="3825"/>
                    </a:lnTo>
                    <a:lnTo>
                      <a:pt x="4057" y="3845"/>
                    </a:lnTo>
                    <a:lnTo>
                      <a:pt x="4072" y="3867"/>
                    </a:lnTo>
                    <a:lnTo>
                      <a:pt x="4089" y="3891"/>
                    </a:lnTo>
                    <a:lnTo>
                      <a:pt x="4103" y="3915"/>
                    </a:lnTo>
                    <a:lnTo>
                      <a:pt x="4116" y="3942"/>
                    </a:lnTo>
                    <a:lnTo>
                      <a:pt x="4124" y="3972"/>
                    </a:lnTo>
                    <a:lnTo>
                      <a:pt x="4127" y="4002"/>
                    </a:lnTo>
                    <a:lnTo>
                      <a:pt x="4123" y="4032"/>
                    </a:lnTo>
                    <a:lnTo>
                      <a:pt x="4111" y="4062"/>
                    </a:lnTo>
                    <a:lnTo>
                      <a:pt x="4094" y="4090"/>
                    </a:lnTo>
                    <a:lnTo>
                      <a:pt x="4070" y="4118"/>
                    </a:lnTo>
                    <a:lnTo>
                      <a:pt x="4042" y="4142"/>
                    </a:lnTo>
                    <a:lnTo>
                      <a:pt x="4012" y="4160"/>
                    </a:lnTo>
                    <a:lnTo>
                      <a:pt x="3983" y="4171"/>
                    </a:lnTo>
                    <a:lnTo>
                      <a:pt x="3951" y="4175"/>
                    </a:lnTo>
                    <a:lnTo>
                      <a:pt x="3921" y="4171"/>
                    </a:lnTo>
                    <a:lnTo>
                      <a:pt x="3894" y="4162"/>
                    </a:lnTo>
                    <a:lnTo>
                      <a:pt x="3869" y="4150"/>
                    </a:lnTo>
                    <a:lnTo>
                      <a:pt x="3845" y="4134"/>
                    </a:lnTo>
                    <a:lnTo>
                      <a:pt x="3824" y="4120"/>
                    </a:lnTo>
                    <a:lnTo>
                      <a:pt x="3802" y="4104"/>
                    </a:lnTo>
                    <a:lnTo>
                      <a:pt x="3788" y="4109"/>
                    </a:lnTo>
                    <a:lnTo>
                      <a:pt x="3771" y="4114"/>
                    </a:lnTo>
                    <a:lnTo>
                      <a:pt x="3756" y="4121"/>
                    </a:lnTo>
                    <a:lnTo>
                      <a:pt x="3750" y="4151"/>
                    </a:lnTo>
                    <a:lnTo>
                      <a:pt x="3746" y="4179"/>
                    </a:lnTo>
                    <a:lnTo>
                      <a:pt x="3739" y="4205"/>
                    </a:lnTo>
                    <a:lnTo>
                      <a:pt x="3729" y="4232"/>
                    </a:lnTo>
                    <a:lnTo>
                      <a:pt x="3715" y="4258"/>
                    </a:lnTo>
                    <a:lnTo>
                      <a:pt x="3695" y="4281"/>
                    </a:lnTo>
                    <a:lnTo>
                      <a:pt x="3671" y="4298"/>
                    </a:lnTo>
                    <a:lnTo>
                      <a:pt x="3643" y="4310"/>
                    </a:lnTo>
                    <a:lnTo>
                      <a:pt x="3611" y="4317"/>
                    </a:lnTo>
                    <a:lnTo>
                      <a:pt x="3576" y="4320"/>
                    </a:lnTo>
                    <a:close/>
                    <a:moveTo>
                      <a:pt x="3346" y="4003"/>
                    </a:moveTo>
                    <a:lnTo>
                      <a:pt x="3348" y="4003"/>
                    </a:lnTo>
                    <a:lnTo>
                      <a:pt x="3353" y="4003"/>
                    </a:lnTo>
                    <a:lnTo>
                      <a:pt x="3361" y="4005"/>
                    </a:lnTo>
                    <a:lnTo>
                      <a:pt x="3373" y="4007"/>
                    </a:lnTo>
                    <a:lnTo>
                      <a:pt x="3389" y="4012"/>
                    </a:lnTo>
                    <a:lnTo>
                      <a:pt x="3410" y="4019"/>
                    </a:lnTo>
                    <a:lnTo>
                      <a:pt x="3432" y="4025"/>
                    </a:lnTo>
                    <a:lnTo>
                      <a:pt x="3450" y="4033"/>
                    </a:lnTo>
                    <a:lnTo>
                      <a:pt x="3463" y="4041"/>
                    </a:lnTo>
                    <a:lnTo>
                      <a:pt x="3474" y="4050"/>
                    </a:lnTo>
                    <a:lnTo>
                      <a:pt x="3482" y="4062"/>
                    </a:lnTo>
                    <a:lnTo>
                      <a:pt x="3490" y="4086"/>
                    </a:lnTo>
                    <a:lnTo>
                      <a:pt x="3495" y="4109"/>
                    </a:lnTo>
                    <a:lnTo>
                      <a:pt x="3500" y="4134"/>
                    </a:lnTo>
                    <a:lnTo>
                      <a:pt x="3504" y="4159"/>
                    </a:lnTo>
                    <a:lnTo>
                      <a:pt x="3509" y="4180"/>
                    </a:lnTo>
                    <a:lnTo>
                      <a:pt x="3516" y="4196"/>
                    </a:lnTo>
                    <a:lnTo>
                      <a:pt x="3525" y="4207"/>
                    </a:lnTo>
                    <a:lnTo>
                      <a:pt x="3537" y="4215"/>
                    </a:lnTo>
                    <a:lnTo>
                      <a:pt x="3554" y="4219"/>
                    </a:lnTo>
                    <a:lnTo>
                      <a:pt x="3576" y="4221"/>
                    </a:lnTo>
                    <a:lnTo>
                      <a:pt x="3598" y="4219"/>
                    </a:lnTo>
                    <a:lnTo>
                      <a:pt x="3615" y="4215"/>
                    </a:lnTo>
                    <a:lnTo>
                      <a:pt x="3627" y="4207"/>
                    </a:lnTo>
                    <a:lnTo>
                      <a:pt x="3636" y="4196"/>
                    </a:lnTo>
                    <a:lnTo>
                      <a:pt x="3643" y="4180"/>
                    </a:lnTo>
                    <a:lnTo>
                      <a:pt x="3648" y="4160"/>
                    </a:lnTo>
                    <a:lnTo>
                      <a:pt x="3653" y="4134"/>
                    </a:lnTo>
                    <a:lnTo>
                      <a:pt x="3660" y="4100"/>
                    </a:lnTo>
                    <a:lnTo>
                      <a:pt x="3670" y="4066"/>
                    </a:lnTo>
                    <a:lnTo>
                      <a:pt x="3677" y="4054"/>
                    </a:lnTo>
                    <a:lnTo>
                      <a:pt x="3686" y="4045"/>
                    </a:lnTo>
                    <a:lnTo>
                      <a:pt x="3700" y="4037"/>
                    </a:lnTo>
                    <a:lnTo>
                      <a:pt x="3718" y="4029"/>
                    </a:lnTo>
                    <a:lnTo>
                      <a:pt x="3742" y="4020"/>
                    </a:lnTo>
                    <a:lnTo>
                      <a:pt x="3762" y="4012"/>
                    </a:lnTo>
                    <a:lnTo>
                      <a:pt x="3777" y="4007"/>
                    </a:lnTo>
                    <a:lnTo>
                      <a:pt x="3788" y="4005"/>
                    </a:lnTo>
                    <a:lnTo>
                      <a:pt x="3796" y="4002"/>
                    </a:lnTo>
                    <a:lnTo>
                      <a:pt x="3801" y="4001"/>
                    </a:lnTo>
                    <a:lnTo>
                      <a:pt x="3806" y="4001"/>
                    </a:lnTo>
                    <a:lnTo>
                      <a:pt x="3809" y="4001"/>
                    </a:lnTo>
                    <a:lnTo>
                      <a:pt x="3821" y="4002"/>
                    </a:lnTo>
                    <a:lnTo>
                      <a:pt x="3831" y="4006"/>
                    </a:lnTo>
                    <a:lnTo>
                      <a:pt x="3858" y="4022"/>
                    </a:lnTo>
                    <a:lnTo>
                      <a:pt x="3883" y="4040"/>
                    </a:lnTo>
                    <a:lnTo>
                      <a:pt x="3902" y="4052"/>
                    </a:lnTo>
                    <a:lnTo>
                      <a:pt x="3919" y="4063"/>
                    </a:lnTo>
                    <a:lnTo>
                      <a:pt x="3936" y="4071"/>
                    </a:lnTo>
                    <a:lnTo>
                      <a:pt x="3951" y="4075"/>
                    </a:lnTo>
                    <a:lnTo>
                      <a:pt x="3966" y="4071"/>
                    </a:lnTo>
                    <a:lnTo>
                      <a:pt x="3983" y="4062"/>
                    </a:lnTo>
                    <a:lnTo>
                      <a:pt x="4000" y="4048"/>
                    </a:lnTo>
                    <a:lnTo>
                      <a:pt x="4015" y="4029"/>
                    </a:lnTo>
                    <a:lnTo>
                      <a:pt x="4025" y="4014"/>
                    </a:lnTo>
                    <a:lnTo>
                      <a:pt x="4027" y="3999"/>
                    </a:lnTo>
                    <a:lnTo>
                      <a:pt x="4026" y="3984"/>
                    </a:lnTo>
                    <a:lnTo>
                      <a:pt x="4018" y="3967"/>
                    </a:lnTo>
                    <a:lnTo>
                      <a:pt x="4006" y="3948"/>
                    </a:lnTo>
                    <a:lnTo>
                      <a:pt x="3992" y="3926"/>
                    </a:lnTo>
                    <a:lnTo>
                      <a:pt x="3972" y="3898"/>
                    </a:lnTo>
                    <a:lnTo>
                      <a:pt x="3957" y="3870"/>
                    </a:lnTo>
                    <a:lnTo>
                      <a:pt x="3953" y="3855"/>
                    </a:lnTo>
                    <a:lnTo>
                      <a:pt x="3953" y="3840"/>
                    </a:lnTo>
                    <a:lnTo>
                      <a:pt x="3958" y="3823"/>
                    </a:lnTo>
                    <a:lnTo>
                      <a:pt x="3967" y="3800"/>
                    </a:lnTo>
                    <a:lnTo>
                      <a:pt x="3978" y="3777"/>
                    </a:lnTo>
                    <a:lnTo>
                      <a:pt x="3987" y="3758"/>
                    </a:lnTo>
                    <a:lnTo>
                      <a:pt x="3995" y="3744"/>
                    </a:lnTo>
                    <a:lnTo>
                      <a:pt x="4001" y="3732"/>
                    </a:lnTo>
                    <a:lnTo>
                      <a:pt x="4008" y="3726"/>
                    </a:lnTo>
                    <a:lnTo>
                      <a:pt x="4015" y="3719"/>
                    </a:lnTo>
                    <a:lnTo>
                      <a:pt x="4025" y="3715"/>
                    </a:lnTo>
                    <a:lnTo>
                      <a:pt x="4052" y="3709"/>
                    </a:lnTo>
                    <a:lnTo>
                      <a:pt x="4080" y="3703"/>
                    </a:lnTo>
                    <a:lnTo>
                      <a:pt x="4106" y="3698"/>
                    </a:lnTo>
                    <a:lnTo>
                      <a:pt x="4127" y="3693"/>
                    </a:lnTo>
                    <a:lnTo>
                      <a:pt x="4142" y="3685"/>
                    </a:lnTo>
                    <a:lnTo>
                      <a:pt x="4154" y="3676"/>
                    </a:lnTo>
                    <a:lnTo>
                      <a:pt x="4163" y="3662"/>
                    </a:lnTo>
                    <a:lnTo>
                      <a:pt x="4167" y="3643"/>
                    </a:lnTo>
                    <a:lnTo>
                      <a:pt x="4169" y="3620"/>
                    </a:lnTo>
                    <a:lnTo>
                      <a:pt x="4167" y="3597"/>
                    </a:lnTo>
                    <a:lnTo>
                      <a:pt x="4165" y="3580"/>
                    </a:lnTo>
                    <a:lnTo>
                      <a:pt x="4158" y="3567"/>
                    </a:lnTo>
                    <a:lnTo>
                      <a:pt x="4150" y="3558"/>
                    </a:lnTo>
                    <a:lnTo>
                      <a:pt x="4138" y="3553"/>
                    </a:lnTo>
                    <a:lnTo>
                      <a:pt x="4124" y="3548"/>
                    </a:lnTo>
                    <a:lnTo>
                      <a:pt x="4106" y="3544"/>
                    </a:lnTo>
                    <a:lnTo>
                      <a:pt x="4084" y="3541"/>
                    </a:lnTo>
                    <a:lnTo>
                      <a:pt x="4055" y="3536"/>
                    </a:lnTo>
                    <a:lnTo>
                      <a:pt x="4025" y="3529"/>
                    </a:lnTo>
                    <a:lnTo>
                      <a:pt x="4010" y="3521"/>
                    </a:lnTo>
                    <a:lnTo>
                      <a:pt x="4000" y="3510"/>
                    </a:lnTo>
                    <a:lnTo>
                      <a:pt x="3992" y="3494"/>
                    </a:lnTo>
                    <a:lnTo>
                      <a:pt x="3984" y="3473"/>
                    </a:lnTo>
                    <a:lnTo>
                      <a:pt x="3975" y="3449"/>
                    </a:lnTo>
                    <a:lnTo>
                      <a:pt x="3968" y="3427"/>
                    </a:lnTo>
                    <a:lnTo>
                      <a:pt x="3962" y="3406"/>
                    </a:lnTo>
                    <a:lnTo>
                      <a:pt x="3958" y="3391"/>
                    </a:lnTo>
                    <a:lnTo>
                      <a:pt x="3959" y="3375"/>
                    </a:lnTo>
                    <a:lnTo>
                      <a:pt x="3966" y="3359"/>
                    </a:lnTo>
                    <a:lnTo>
                      <a:pt x="3981" y="3338"/>
                    </a:lnTo>
                    <a:lnTo>
                      <a:pt x="3997" y="3317"/>
                    </a:lnTo>
                    <a:lnTo>
                      <a:pt x="4014" y="3296"/>
                    </a:lnTo>
                    <a:lnTo>
                      <a:pt x="4027" y="3278"/>
                    </a:lnTo>
                    <a:lnTo>
                      <a:pt x="4035" y="3262"/>
                    </a:lnTo>
                    <a:lnTo>
                      <a:pt x="4040" y="3247"/>
                    </a:lnTo>
                    <a:lnTo>
                      <a:pt x="4040" y="3232"/>
                    </a:lnTo>
                    <a:lnTo>
                      <a:pt x="4036" y="3218"/>
                    </a:lnTo>
                    <a:lnTo>
                      <a:pt x="4027" y="3202"/>
                    </a:lnTo>
                    <a:lnTo>
                      <a:pt x="4012" y="3185"/>
                    </a:lnTo>
                    <a:lnTo>
                      <a:pt x="3992" y="3168"/>
                    </a:lnTo>
                    <a:lnTo>
                      <a:pt x="3974" y="3159"/>
                    </a:lnTo>
                    <a:lnTo>
                      <a:pt x="3958" y="3155"/>
                    </a:lnTo>
                    <a:lnTo>
                      <a:pt x="3940" y="3159"/>
                    </a:lnTo>
                    <a:lnTo>
                      <a:pt x="3921" y="3169"/>
                    </a:lnTo>
                    <a:lnTo>
                      <a:pt x="3900" y="3182"/>
                    </a:lnTo>
                    <a:lnTo>
                      <a:pt x="3881" y="3198"/>
                    </a:lnTo>
                    <a:lnTo>
                      <a:pt x="3858" y="3216"/>
                    </a:lnTo>
                    <a:lnTo>
                      <a:pt x="3835" y="3233"/>
                    </a:lnTo>
                    <a:lnTo>
                      <a:pt x="3822" y="3239"/>
                    </a:lnTo>
                    <a:lnTo>
                      <a:pt x="3809" y="3241"/>
                    </a:lnTo>
                    <a:lnTo>
                      <a:pt x="3805" y="3240"/>
                    </a:lnTo>
                    <a:lnTo>
                      <a:pt x="3800" y="3240"/>
                    </a:lnTo>
                    <a:lnTo>
                      <a:pt x="3794" y="3239"/>
                    </a:lnTo>
                    <a:lnTo>
                      <a:pt x="3787" y="3236"/>
                    </a:lnTo>
                    <a:lnTo>
                      <a:pt x="3776" y="3232"/>
                    </a:lnTo>
                    <a:lnTo>
                      <a:pt x="3760" y="3227"/>
                    </a:lnTo>
                    <a:lnTo>
                      <a:pt x="3741" y="3219"/>
                    </a:lnTo>
                    <a:lnTo>
                      <a:pt x="3717" y="3209"/>
                    </a:lnTo>
                    <a:lnTo>
                      <a:pt x="3700" y="3201"/>
                    </a:lnTo>
                    <a:lnTo>
                      <a:pt x="3687" y="3194"/>
                    </a:lnTo>
                    <a:lnTo>
                      <a:pt x="3678" y="3185"/>
                    </a:lnTo>
                    <a:lnTo>
                      <a:pt x="3671" y="3176"/>
                    </a:lnTo>
                    <a:lnTo>
                      <a:pt x="3666" y="3164"/>
                    </a:lnTo>
                    <a:lnTo>
                      <a:pt x="3662" y="3139"/>
                    </a:lnTo>
                    <a:lnTo>
                      <a:pt x="3658" y="3113"/>
                    </a:lnTo>
                    <a:lnTo>
                      <a:pt x="3654" y="3087"/>
                    </a:lnTo>
                    <a:lnTo>
                      <a:pt x="3650" y="3065"/>
                    </a:lnTo>
                    <a:lnTo>
                      <a:pt x="3644" y="3048"/>
                    </a:lnTo>
                    <a:lnTo>
                      <a:pt x="3635" y="3034"/>
                    </a:lnTo>
                    <a:lnTo>
                      <a:pt x="3620" y="3027"/>
                    </a:lnTo>
                    <a:lnTo>
                      <a:pt x="3602" y="3023"/>
                    </a:lnTo>
                    <a:lnTo>
                      <a:pt x="3576" y="3020"/>
                    </a:lnTo>
                    <a:lnTo>
                      <a:pt x="3552" y="3021"/>
                    </a:lnTo>
                    <a:lnTo>
                      <a:pt x="3534" y="3025"/>
                    </a:lnTo>
                    <a:lnTo>
                      <a:pt x="3521" y="3032"/>
                    </a:lnTo>
                    <a:lnTo>
                      <a:pt x="3510" y="3041"/>
                    </a:lnTo>
                    <a:lnTo>
                      <a:pt x="3504" y="3054"/>
                    </a:lnTo>
                    <a:lnTo>
                      <a:pt x="3499" y="3071"/>
                    </a:lnTo>
                    <a:lnTo>
                      <a:pt x="3495" y="3091"/>
                    </a:lnTo>
                    <a:lnTo>
                      <a:pt x="3491" y="3114"/>
                    </a:lnTo>
                    <a:lnTo>
                      <a:pt x="3488" y="3139"/>
                    </a:lnTo>
                    <a:lnTo>
                      <a:pt x="3484" y="3163"/>
                    </a:lnTo>
                    <a:lnTo>
                      <a:pt x="3480" y="3175"/>
                    </a:lnTo>
                    <a:lnTo>
                      <a:pt x="3474" y="3184"/>
                    </a:lnTo>
                    <a:lnTo>
                      <a:pt x="3465" y="3192"/>
                    </a:lnTo>
                    <a:lnTo>
                      <a:pt x="3453" y="3199"/>
                    </a:lnTo>
                    <a:lnTo>
                      <a:pt x="3436" y="3209"/>
                    </a:lnTo>
                    <a:lnTo>
                      <a:pt x="3415" y="3219"/>
                    </a:lnTo>
                    <a:lnTo>
                      <a:pt x="3397" y="3228"/>
                    </a:lnTo>
                    <a:lnTo>
                      <a:pt x="3382" y="3235"/>
                    </a:lnTo>
                    <a:lnTo>
                      <a:pt x="3372" y="3239"/>
                    </a:lnTo>
                    <a:lnTo>
                      <a:pt x="3364" y="3241"/>
                    </a:lnTo>
                    <a:lnTo>
                      <a:pt x="3359" y="3243"/>
                    </a:lnTo>
                    <a:lnTo>
                      <a:pt x="3355" y="3244"/>
                    </a:lnTo>
                    <a:lnTo>
                      <a:pt x="3350" y="3244"/>
                    </a:lnTo>
                    <a:lnTo>
                      <a:pt x="3336" y="3241"/>
                    </a:lnTo>
                    <a:lnTo>
                      <a:pt x="3325" y="3237"/>
                    </a:lnTo>
                    <a:lnTo>
                      <a:pt x="3298" y="3219"/>
                    </a:lnTo>
                    <a:lnTo>
                      <a:pt x="3274" y="3198"/>
                    </a:lnTo>
                    <a:lnTo>
                      <a:pt x="3253" y="3182"/>
                    </a:lnTo>
                    <a:lnTo>
                      <a:pt x="3233" y="3168"/>
                    </a:lnTo>
                    <a:lnTo>
                      <a:pt x="3213" y="3158"/>
                    </a:lnTo>
                    <a:lnTo>
                      <a:pt x="3195" y="3154"/>
                    </a:lnTo>
                    <a:lnTo>
                      <a:pt x="3178" y="3158"/>
                    </a:lnTo>
                    <a:lnTo>
                      <a:pt x="3158" y="3168"/>
                    </a:lnTo>
                    <a:lnTo>
                      <a:pt x="3138" y="3186"/>
                    </a:lnTo>
                    <a:lnTo>
                      <a:pt x="3122" y="3205"/>
                    </a:lnTo>
                    <a:lnTo>
                      <a:pt x="3111" y="3220"/>
                    </a:lnTo>
                    <a:lnTo>
                      <a:pt x="3106" y="3236"/>
                    </a:lnTo>
                    <a:lnTo>
                      <a:pt x="3107" y="3252"/>
                    </a:lnTo>
                    <a:lnTo>
                      <a:pt x="3113" y="3267"/>
                    </a:lnTo>
                    <a:lnTo>
                      <a:pt x="3122" y="3283"/>
                    </a:lnTo>
                    <a:lnTo>
                      <a:pt x="3135" y="3302"/>
                    </a:lnTo>
                    <a:lnTo>
                      <a:pt x="3152" y="3321"/>
                    </a:lnTo>
                    <a:lnTo>
                      <a:pt x="3178" y="3354"/>
                    </a:lnTo>
                    <a:lnTo>
                      <a:pt x="3186" y="3371"/>
                    </a:lnTo>
                    <a:lnTo>
                      <a:pt x="3187" y="3389"/>
                    </a:lnTo>
                    <a:lnTo>
                      <a:pt x="3183" y="3408"/>
                    </a:lnTo>
                    <a:lnTo>
                      <a:pt x="3178" y="3429"/>
                    </a:lnTo>
                    <a:lnTo>
                      <a:pt x="3173" y="3448"/>
                    </a:lnTo>
                    <a:lnTo>
                      <a:pt x="3166" y="3466"/>
                    </a:lnTo>
                    <a:lnTo>
                      <a:pt x="3161" y="3482"/>
                    </a:lnTo>
                    <a:lnTo>
                      <a:pt x="3156" y="3493"/>
                    </a:lnTo>
                    <a:lnTo>
                      <a:pt x="3151" y="3504"/>
                    </a:lnTo>
                    <a:lnTo>
                      <a:pt x="3143" y="3515"/>
                    </a:lnTo>
                    <a:lnTo>
                      <a:pt x="3132" y="3524"/>
                    </a:lnTo>
                    <a:lnTo>
                      <a:pt x="3118" y="3529"/>
                    </a:lnTo>
                    <a:lnTo>
                      <a:pt x="3093" y="3535"/>
                    </a:lnTo>
                    <a:lnTo>
                      <a:pt x="3068" y="3537"/>
                    </a:lnTo>
                    <a:lnTo>
                      <a:pt x="3045" y="3540"/>
                    </a:lnTo>
                    <a:lnTo>
                      <a:pt x="3026" y="3542"/>
                    </a:lnTo>
                    <a:lnTo>
                      <a:pt x="3009" y="3548"/>
                    </a:lnTo>
                    <a:lnTo>
                      <a:pt x="2996" y="3554"/>
                    </a:lnTo>
                    <a:lnTo>
                      <a:pt x="2986" y="3565"/>
                    </a:lnTo>
                    <a:lnTo>
                      <a:pt x="2979" y="3579"/>
                    </a:lnTo>
                    <a:lnTo>
                      <a:pt x="2975" y="3599"/>
                    </a:lnTo>
                    <a:lnTo>
                      <a:pt x="2973" y="3624"/>
                    </a:lnTo>
                    <a:lnTo>
                      <a:pt x="2974" y="3647"/>
                    </a:lnTo>
                    <a:lnTo>
                      <a:pt x="2978" y="3665"/>
                    </a:lnTo>
                    <a:lnTo>
                      <a:pt x="2984" y="3680"/>
                    </a:lnTo>
                    <a:lnTo>
                      <a:pt x="2994" y="3689"/>
                    </a:lnTo>
                    <a:lnTo>
                      <a:pt x="3005" y="3696"/>
                    </a:lnTo>
                    <a:lnTo>
                      <a:pt x="3021" y="3699"/>
                    </a:lnTo>
                    <a:lnTo>
                      <a:pt x="3041" y="3703"/>
                    </a:lnTo>
                    <a:lnTo>
                      <a:pt x="3063" y="3705"/>
                    </a:lnTo>
                    <a:lnTo>
                      <a:pt x="3094" y="3709"/>
                    </a:lnTo>
                    <a:lnTo>
                      <a:pt x="3124" y="3715"/>
                    </a:lnTo>
                    <a:lnTo>
                      <a:pt x="3139" y="3722"/>
                    </a:lnTo>
                    <a:lnTo>
                      <a:pt x="3149" y="3731"/>
                    </a:lnTo>
                    <a:lnTo>
                      <a:pt x="3156" y="3740"/>
                    </a:lnTo>
                    <a:lnTo>
                      <a:pt x="3160" y="3748"/>
                    </a:lnTo>
                    <a:lnTo>
                      <a:pt x="3166" y="3764"/>
                    </a:lnTo>
                    <a:lnTo>
                      <a:pt x="3174" y="3782"/>
                    </a:lnTo>
                    <a:lnTo>
                      <a:pt x="3181" y="3800"/>
                    </a:lnTo>
                    <a:lnTo>
                      <a:pt x="3190" y="3823"/>
                    </a:lnTo>
                    <a:lnTo>
                      <a:pt x="3194" y="3840"/>
                    </a:lnTo>
                    <a:lnTo>
                      <a:pt x="3195" y="3855"/>
                    </a:lnTo>
                    <a:lnTo>
                      <a:pt x="3192" y="3870"/>
                    </a:lnTo>
                    <a:lnTo>
                      <a:pt x="3179" y="3896"/>
                    </a:lnTo>
                    <a:lnTo>
                      <a:pt x="3164" y="3919"/>
                    </a:lnTo>
                    <a:lnTo>
                      <a:pt x="3145" y="3943"/>
                    </a:lnTo>
                    <a:lnTo>
                      <a:pt x="3130" y="3965"/>
                    </a:lnTo>
                    <a:lnTo>
                      <a:pt x="3118" y="3984"/>
                    </a:lnTo>
                    <a:lnTo>
                      <a:pt x="3110" y="3999"/>
                    </a:lnTo>
                    <a:lnTo>
                      <a:pt x="3107" y="4015"/>
                    </a:lnTo>
                    <a:lnTo>
                      <a:pt x="3111" y="4029"/>
                    </a:lnTo>
                    <a:lnTo>
                      <a:pt x="3121" y="4045"/>
                    </a:lnTo>
                    <a:lnTo>
                      <a:pt x="3136" y="4062"/>
                    </a:lnTo>
                    <a:lnTo>
                      <a:pt x="3155" y="4078"/>
                    </a:lnTo>
                    <a:lnTo>
                      <a:pt x="3172" y="4087"/>
                    </a:lnTo>
                    <a:lnTo>
                      <a:pt x="3187" y="4091"/>
                    </a:lnTo>
                    <a:lnTo>
                      <a:pt x="3206" y="4087"/>
                    </a:lnTo>
                    <a:lnTo>
                      <a:pt x="3225" y="4078"/>
                    </a:lnTo>
                    <a:lnTo>
                      <a:pt x="3245" y="4063"/>
                    </a:lnTo>
                    <a:lnTo>
                      <a:pt x="3266" y="4048"/>
                    </a:lnTo>
                    <a:lnTo>
                      <a:pt x="3292" y="4027"/>
                    </a:lnTo>
                    <a:lnTo>
                      <a:pt x="3321" y="4008"/>
                    </a:lnTo>
                    <a:lnTo>
                      <a:pt x="3332" y="4005"/>
                    </a:lnTo>
                    <a:lnTo>
                      <a:pt x="3346" y="4003"/>
                    </a:lnTo>
                    <a:close/>
                  </a:path>
                </a:pathLst>
              </a:custGeom>
              <a:solidFill>
                <a:srgbClr val="44546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404966" y="1660187"/>
              <a:ext cx="1378800" cy="1378857"/>
              <a:chOff x="404966" y="1660187"/>
              <a:chExt cx="1378800" cy="1378857"/>
            </a:xfrm>
          </p:grpSpPr>
          <p:sp>
            <p:nvSpPr>
              <p:cNvPr id="115" name="矩形 114"/>
              <p:cNvSpPr/>
              <p:nvPr/>
            </p:nvSpPr>
            <p:spPr>
              <a:xfrm>
                <a:off x="404966" y="1660187"/>
                <a:ext cx="1378800" cy="137885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  <a:miter lim="800000"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6" name="Group 4"/>
              <p:cNvGrpSpPr>
                <a:grpSpLocks noChangeAspect="1"/>
              </p:cNvGrpSpPr>
              <p:nvPr/>
            </p:nvGrpSpPr>
            <p:grpSpPr bwMode="auto">
              <a:xfrm>
                <a:off x="610640" y="2125633"/>
                <a:ext cx="529347" cy="534553"/>
                <a:chOff x="-77" y="5"/>
                <a:chExt cx="4273" cy="4315"/>
              </a:xfrm>
              <a:solidFill>
                <a:sysClr val="window" lastClr="FFFFFF"/>
              </a:solidFill>
            </p:grpSpPr>
            <p:sp>
              <p:nvSpPr>
                <p:cNvPr id="118" name="Freeform 6"/>
                <p:cNvSpPr>
                  <a:spLocks noEditPoints="1"/>
                </p:cNvSpPr>
                <p:nvPr/>
              </p:nvSpPr>
              <p:spPr bwMode="auto">
                <a:xfrm>
                  <a:off x="-77" y="5"/>
                  <a:ext cx="3732" cy="4315"/>
                </a:xfrm>
                <a:custGeom>
                  <a:avLst/>
                  <a:gdLst>
                    <a:gd name="T0" fmla="*/ 3149 w 3732"/>
                    <a:gd name="T1" fmla="*/ 2799 h 4315"/>
                    <a:gd name="T2" fmla="*/ 3014 w 3732"/>
                    <a:gd name="T3" fmla="*/ 2735 h 4315"/>
                    <a:gd name="T4" fmla="*/ 3016 w 3732"/>
                    <a:gd name="T5" fmla="*/ 2734 h 4315"/>
                    <a:gd name="T6" fmla="*/ 3115 w 3732"/>
                    <a:gd name="T7" fmla="*/ 2960 h 4315"/>
                    <a:gd name="T8" fmla="*/ 1792 w 3732"/>
                    <a:gd name="T9" fmla="*/ 2960 h 4315"/>
                    <a:gd name="T10" fmla="*/ 3115 w 3732"/>
                    <a:gd name="T11" fmla="*/ 3499 h 4315"/>
                    <a:gd name="T12" fmla="*/ 2353 w 3732"/>
                    <a:gd name="T13" fmla="*/ 1385 h 4315"/>
                    <a:gd name="T14" fmla="*/ 2358 w 3732"/>
                    <a:gd name="T15" fmla="*/ 1389 h 4315"/>
                    <a:gd name="T16" fmla="*/ 2420 w 3732"/>
                    <a:gd name="T17" fmla="*/ 1411 h 4315"/>
                    <a:gd name="T18" fmla="*/ 3684 w 3732"/>
                    <a:gd name="T19" fmla="*/ 1398 h 4315"/>
                    <a:gd name="T20" fmla="*/ 3730 w 3732"/>
                    <a:gd name="T21" fmla="*/ 1339 h 4315"/>
                    <a:gd name="T22" fmla="*/ 3718 w 3732"/>
                    <a:gd name="T23" fmla="*/ 1262 h 4315"/>
                    <a:gd name="T24" fmla="*/ 2471 w 3732"/>
                    <a:gd name="T25" fmla="*/ 16 h 4315"/>
                    <a:gd name="T26" fmla="*/ 2395 w 3732"/>
                    <a:gd name="T27" fmla="*/ 4 h 4315"/>
                    <a:gd name="T28" fmla="*/ 2338 w 3732"/>
                    <a:gd name="T29" fmla="*/ 45 h 4315"/>
                    <a:gd name="T30" fmla="*/ 2321 w 3732"/>
                    <a:gd name="T31" fmla="*/ 89 h 4315"/>
                    <a:gd name="T32" fmla="*/ 2325 w 3732"/>
                    <a:gd name="T33" fmla="*/ 1341 h 4315"/>
                    <a:gd name="T34" fmla="*/ 2353 w 3732"/>
                    <a:gd name="T35" fmla="*/ 1385 h 4315"/>
                    <a:gd name="T36" fmla="*/ 2569 w 3732"/>
                    <a:gd name="T37" fmla="*/ 1168 h 4315"/>
                    <a:gd name="T38" fmla="*/ 3584 w 3732"/>
                    <a:gd name="T39" fmla="*/ 1781 h 4315"/>
                    <a:gd name="T40" fmla="*/ 3517 w 3732"/>
                    <a:gd name="T41" fmla="*/ 1821 h 4315"/>
                    <a:gd name="T42" fmla="*/ 3490 w 3732"/>
                    <a:gd name="T43" fmla="*/ 1896 h 4315"/>
                    <a:gd name="T44" fmla="*/ 3489 w 3732"/>
                    <a:gd name="T45" fmla="*/ 4022 h 4315"/>
                    <a:gd name="T46" fmla="*/ 3470 w 3732"/>
                    <a:gd name="T47" fmla="*/ 4064 h 4315"/>
                    <a:gd name="T48" fmla="*/ 3417 w 3732"/>
                    <a:gd name="T49" fmla="*/ 4074 h 4315"/>
                    <a:gd name="T50" fmla="*/ 275 w 3732"/>
                    <a:gd name="T51" fmla="*/ 4070 h 4315"/>
                    <a:gd name="T52" fmla="*/ 247 w 3732"/>
                    <a:gd name="T53" fmla="*/ 4040 h 4315"/>
                    <a:gd name="T54" fmla="*/ 243 w 3732"/>
                    <a:gd name="T55" fmla="*/ 320 h 4315"/>
                    <a:gd name="T56" fmla="*/ 253 w 3732"/>
                    <a:gd name="T57" fmla="*/ 263 h 4315"/>
                    <a:gd name="T58" fmla="*/ 293 w 3732"/>
                    <a:gd name="T59" fmla="*/ 242 h 4315"/>
                    <a:gd name="T60" fmla="*/ 1873 w 3732"/>
                    <a:gd name="T61" fmla="*/ 241 h 4315"/>
                    <a:gd name="T62" fmla="*/ 1930 w 3732"/>
                    <a:gd name="T63" fmla="*/ 229 h 4315"/>
                    <a:gd name="T64" fmla="*/ 1985 w 3732"/>
                    <a:gd name="T65" fmla="*/ 174 h 4315"/>
                    <a:gd name="T66" fmla="*/ 1994 w 3732"/>
                    <a:gd name="T67" fmla="*/ 93 h 4315"/>
                    <a:gd name="T68" fmla="*/ 1952 w 3732"/>
                    <a:gd name="T69" fmla="*/ 28 h 4315"/>
                    <a:gd name="T70" fmla="*/ 1877 w 3732"/>
                    <a:gd name="T71" fmla="*/ 0 h 4315"/>
                    <a:gd name="T72" fmla="*/ 122 w 3732"/>
                    <a:gd name="T73" fmla="*/ 0 h 4315"/>
                    <a:gd name="T74" fmla="*/ 46 w 3732"/>
                    <a:gd name="T75" fmla="*/ 28 h 4315"/>
                    <a:gd name="T76" fmla="*/ 4 w 3732"/>
                    <a:gd name="T77" fmla="*/ 94 h 4315"/>
                    <a:gd name="T78" fmla="*/ 4 w 3732"/>
                    <a:gd name="T79" fmla="*/ 4221 h 4315"/>
                    <a:gd name="T80" fmla="*/ 46 w 3732"/>
                    <a:gd name="T81" fmla="*/ 4289 h 4315"/>
                    <a:gd name="T82" fmla="*/ 122 w 3732"/>
                    <a:gd name="T83" fmla="*/ 4315 h 4315"/>
                    <a:gd name="T84" fmla="*/ 3664 w 3732"/>
                    <a:gd name="T85" fmla="*/ 4303 h 4315"/>
                    <a:gd name="T86" fmla="*/ 3721 w 3732"/>
                    <a:gd name="T87" fmla="*/ 4247 h 4315"/>
                    <a:gd name="T88" fmla="*/ 3732 w 3732"/>
                    <a:gd name="T89" fmla="*/ 1898 h 4315"/>
                    <a:gd name="T90" fmla="*/ 3721 w 3732"/>
                    <a:gd name="T91" fmla="*/ 1845 h 4315"/>
                    <a:gd name="T92" fmla="*/ 3664 w 3732"/>
                    <a:gd name="T93" fmla="*/ 1790 h 4315"/>
                    <a:gd name="T94" fmla="*/ 931 w 3732"/>
                    <a:gd name="T95" fmla="*/ 1339 h 4315"/>
                    <a:gd name="T96" fmla="*/ 964 w 3732"/>
                    <a:gd name="T97" fmla="*/ 1461 h 4315"/>
                    <a:gd name="T98" fmla="*/ 1050 w 3732"/>
                    <a:gd name="T99" fmla="*/ 1548 h 4315"/>
                    <a:gd name="T100" fmla="*/ 1172 w 3732"/>
                    <a:gd name="T101" fmla="*/ 1580 h 4315"/>
                    <a:gd name="T102" fmla="*/ 1294 w 3732"/>
                    <a:gd name="T103" fmla="*/ 1548 h 4315"/>
                    <a:gd name="T104" fmla="*/ 1382 w 3732"/>
                    <a:gd name="T105" fmla="*/ 1461 h 4315"/>
                    <a:gd name="T106" fmla="*/ 1415 w 3732"/>
                    <a:gd name="T107" fmla="*/ 1339 h 4315"/>
                    <a:gd name="T108" fmla="*/ 1382 w 3732"/>
                    <a:gd name="T109" fmla="*/ 1218 h 4315"/>
                    <a:gd name="T110" fmla="*/ 1294 w 3732"/>
                    <a:gd name="T111" fmla="*/ 1130 h 4315"/>
                    <a:gd name="T112" fmla="*/ 1172 w 3732"/>
                    <a:gd name="T113" fmla="*/ 1097 h 4315"/>
                    <a:gd name="T114" fmla="*/ 1050 w 3732"/>
                    <a:gd name="T115" fmla="*/ 1130 h 4315"/>
                    <a:gd name="T116" fmla="*/ 964 w 3732"/>
                    <a:gd name="T117" fmla="*/ 1218 h 4315"/>
                    <a:gd name="T118" fmla="*/ 931 w 3732"/>
                    <a:gd name="T119" fmla="*/ 1339 h 4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732" h="4315">
                      <a:moveTo>
                        <a:pt x="3148" y="2803"/>
                      </a:moveTo>
                      <a:lnTo>
                        <a:pt x="3148" y="2802"/>
                      </a:lnTo>
                      <a:lnTo>
                        <a:pt x="3149" y="2799"/>
                      </a:lnTo>
                      <a:lnTo>
                        <a:pt x="3149" y="2800"/>
                      </a:lnTo>
                      <a:lnTo>
                        <a:pt x="3148" y="2803"/>
                      </a:lnTo>
                      <a:close/>
                      <a:moveTo>
                        <a:pt x="3014" y="2735"/>
                      </a:moveTo>
                      <a:lnTo>
                        <a:pt x="3014" y="2735"/>
                      </a:lnTo>
                      <a:lnTo>
                        <a:pt x="3016" y="2732"/>
                      </a:lnTo>
                      <a:lnTo>
                        <a:pt x="3016" y="2734"/>
                      </a:lnTo>
                      <a:lnTo>
                        <a:pt x="3014" y="2735"/>
                      </a:lnTo>
                      <a:close/>
                      <a:moveTo>
                        <a:pt x="1792" y="2960"/>
                      </a:moveTo>
                      <a:lnTo>
                        <a:pt x="3115" y="2960"/>
                      </a:lnTo>
                      <a:lnTo>
                        <a:pt x="3115" y="3128"/>
                      </a:lnTo>
                      <a:lnTo>
                        <a:pt x="1792" y="3128"/>
                      </a:lnTo>
                      <a:lnTo>
                        <a:pt x="1792" y="2960"/>
                      </a:lnTo>
                      <a:close/>
                      <a:moveTo>
                        <a:pt x="1138" y="3332"/>
                      </a:moveTo>
                      <a:lnTo>
                        <a:pt x="3115" y="3332"/>
                      </a:lnTo>
                      <a:lnTo>
                        <a:pt x="3115" y="3499"/>
                      </a:lnTo>
                      <a:lnTo>
                        <a:pt x="1138" y="3499"/>
                      </a:lnTo>
                      <a:lnTo>
                        <a:pt x="1138" y="3332"/>
                      </a:lnTo>
                      <a:close/>
                      <a:moveTo>
                        <a:pt x="2353" y="1385"/>
                      </a:moveTo>
                      <a:lnTo>
                        <a:pt x="2355" y="1388"/>
                      </a:lnTo>
                      <a:lnTo>
                        <a:pt x="2357" y="1389"/>
                      </a:lnTo>
                      <a:lnTo>
                        <a:pt x="2358" y="1389"/>
                      </a:lnTo>
                      <a:lnTo>
                        <a:pt x="2376" y="1401"/>
                      </a:lnTo>
                      <a:lnTo>
                        <a:pt x="2397" y="1409"/>
                      </a:lnTo>
                      <a:lnTo>
                        <a:pt x="2420" y="1411"/>
                      </a:lnTo>
                      <a:lnTo>
                        <a:pt x="3635" y="1411"/>
                      </a:lnTo>
                      <a:lnTo>
                        <a:pt x="3660" y="1408"/>
                      </a:lnTo>
                      <a:lnTo>
                        <a:pt x="3684" y="1398"/>
                      </a:lnTo>
                      <a:lnTo>
                        <a:pt x="3703" y="1383"/>
                      </a:lnTo>
                      <a:lnTo>
                        <a:pt x="3719" y="1363"/>
                      </a:lnTo>
                      <a:lnTo>
                        <a:pt x="3730" y="1339"/>
                      </a:lnTo>
                      <a:lnTo>
                        <a:pt x="3732" y="1313"/>
                      </a:lnTo>
                      <a:lnTo>
                        <a:pt x="3728" y="1286"/>
                      </a:lnTo>
                      <a:lnTo>
                        <a:pt x="3718" y="1262"/>
                      </a:lnTo>
                      <a:lnTo>
                        <a:pt x="3701" y="1241"/>
                      </a:lnTo>
                      <a:lnTo>
                        <a:pt x="2492" y="32"/>
                      </a:lnTo>
                      <a:lnTo>
                        <a:pt x="2471" y="16"/>
                      </a:lnTo>
                      <a:lnTo>
                        <a:pt x="2447" y="4"/>
                      </a:lnTo>
                      <a:lnTo>
                        <a:pt x="2420" y="0"/>
                      </a:lnTo>
                      <a:lnTo>
                        <a:pt x="2395" y="4"/>
                      </a:lnTo>
                      <a:lnTo>
                        <a:pt x="2372" y="12"/>
                      </a:lnTo>
                      <a:lnTo>
                        <a:pt x="2353" y="26"/>
                      </a:lnTo>
                      <a:lnTo>
                        <a:pt x="2338" y="45"/>
                      </a:lnTo>
                      <a:lnTo>
                        <a:pt x="2327" y="66"/>
                      </a:lnTo>
                      <a:lnTo>
                        <a:pt x="2321" y="89"/>
                      </a:lnTo>
                      <a:lnTo>
                        <a:pt x="2321" y="89"/>
                      </a:lnTo>
                      <a:lnTo>
                        <a:pt x="2321" y="98"/>
                      </a:lnTo>
                      <a:lnTo>
                        <a:pt x="2321" y="1313"/>
                      </a:lnTo>
                      <a:lnTo>
                        <a:pt x="2325" y="1341"/>
                      </a:lnTo>
                      <a:lnTo>
                        <a:pt x="2336" y="1364"/>
                      </a:lnTo>
                      <a:lnTo>
                        <a:pt x="2353" y="1385"/>
                      </a:lnTo>
                      <a:lnTo>
                        <a:pt x="2353" y="1385"/>
                      </a:lnTo>
                      <a:close/>
                      <a:moveTo>
                        <a:pt x="2569" y="457"/>
                      </a:moveTo>
                      <a:lnTo>
                        <a:pt x="3280" y="1168"/>
                      </a:lnTo>
                      <a:lnTo>
                        <a:pt x="2569" y="1168"/>
                      </a:lnTo>
                      <a:lnTo>
                        <a:pt x="2569" y="457"/>
                      </a:lnTo>
                      <a:close/>
                      <a:moveTo>
                        <a:pt x="3612" y="1777"/>
                      </a:moveTo>
                      <a:lnTo>
                        <a:pt x="3584" y="1781"/>
                      </a:lnTo>
                      <a:lnTo>
                        <a:pt x="3558" y="1788"/>
                      </a:lnTo>
                      <a:lnTo>
                        <a:pt x="3536" y="1803"/>
                      </a:lnTo>
                      <a:lnTo>
                        <a:pt x="3517" y="1821"/>
                      </a:lnTo>
                      <a:lnTo>
                        <a:pt x="3503" y="1843"/>
                      </a:lnTo>
                      <a:lnTo>
                        <a:pt x="3494" y="1868"/>
                      </a:lnTo>
                      <a:lnTo>
                        <a:pt x="3490" y="1896"/>
                      </a:lnTo>
                      <a:lnTo>
                        <a:pt x="3490" y="1896"/>
                      </a:lnTo>
                      <a:lnTo>
                        <a:pt x="3490" y="3998"/>
                      </a:lnTo>
                      <a:lnTo>
                        <a:pt x="3489" y="4022"/>
                      </a:lnTo>
                      <a:lnTo>
                        <a:pt x="3486" y="4040"/>
                      </a:lnTo>
                      <a:lnTo>
                        <a:pt x="3479" y="4053"/>
                      </a:lnTo>
                      <a:lnTo>
                        <a:pt x="3470" y="4064"/>
                      </a:lnTo>
                      <a:lnTo>
                        <a:pt x="3457" y="4070"/>
                      </a:lnTo>
                      <a:lnTo>
                        <a:pt x="3440" y="4074"/>
                      </a:lnTo>
                      <a:lnTo>
                        <a:pt x="3417" y="4074"/>
                      </a:lnTo>
                      <a:lnTo>
                        <a:pt x="315" y="4074"/>
                      </a:lnTo>
                      <a:lnTo>
                        <a:pt x="293" y="4074"/>
                      </a:lnTo>
                      <a:lnTo>
                        <a:pt x="275" y="4070"/>
                      </a:lnTo>
                      <a:lnTo>
                        <a:pt x="262" y="4064"/>
                      </a:lnTo>
                      <a:lnTo>
                        <a:pt x="253" y="4053"/>
                      </a:lnTo>
                      <a:lnTo>
                        <a:pt x="247" y="4040"/>
                      </a:lnTo>
                      <a:lnTo>
                        <a:pt x="245" y="4022"/>
                      </a:lnTo>
                      <a:lnTo>
                        <a:pt x="243" y="3998"/>
                      </a:lnTo>
                      <a:lnTo>
                        <a:pt x="243" y="320"/>
                      </a:lnTo>
                      <a:lnTo>
                        <a:pt x="245" y="297"/>
                      </a:lnTo>
                      <a:lnTo>
                        <a:pt x="247" y="278"/>
                      </a:lnTo>
                      <a:lnTo>
                        <a:pt x="253" y="263"/>
                      </a:lnTo>
                      <a:lnTo>
                        <a:pt x="262" y="253"/>
                      </a:lnTo>
                      <a:lnTo>
                        <a:pt x="275" y="246"/>
                      </a:lnTo>
                      <a:lnTo>
                        <a:pt x="293" y="242"/>
                      </a:lnTo>
                      <a:lnTo>
                        <a:pt x="315" y="241"/>
                      </a:lnTo>
                      <a:lnTo>
                        <a:pt x="1873" y="241"/>
                      </a:lnTo>
                      <a:lnTo>
                        <a:pt x="1873" y="241"/>
                      </a:lnTo>
                      <a:lnTo>
                        <a:pt x="1877" y="241"/>
                      </a:lnTo>
                      <a:lnTo>
                        <a:pt x="1905" y="238"/>
                      </a:lnTo>
                      <a:lnTo>
                        <a:pt x="1930" y="229"/>
                      </a:lnTo>
                      <a:lnTo>
                        <a:pt x="1952" y="215"/>
                      </a:lnTo>
                      <a:lnTo>
                        <a:pt x="1970" y="197"/>
                      </a:lnTo>
                      <a:lnTo>
                        <a:pt x="1985" y="174"/>
                      </a:lnTo>
                      <a:lnTo>
                        <a:pt x="1994" y="148"/>
                      </a:lnTo>
                      <a:lnTo>
                        <a:pt x="1998" y="121"/>
                      </a:lnTo>
                      <a:lnTo>
                        <a:pt x="1994" y="93"/>
                      </a:lnTo>
                      <a:lnTo>
                        <a:pt x="1985" y="68"/>
                      </a:lnTo>
                      <a:lnTo>
                        <a:pt x="1970" y="46"/>
                      </a:lnTo>
                      <a:lnTo>
                        <a:pt x="1952" y="28"/>
                      </a:lnTo>
                      <a:lnTo>
                        <a:pt x="1930" y="13"/>
                      </a:lnTo>
                      <a:lnTo>
                        <a:pt x="1905" y="4"/>
                      </a:lnTo>
                      <a:lnTo>
                        <a:pt x="1877" y="0"/>
                      </a:lnTo>
                      <a:lnTo>
                        <a:pt x="1873" y="2"/>
                      </a:lnTo>
                      <a:lnTo>
                        <a:pt x="1873" y="0"/>
                      </a:lnTo>
                      <a:lnTo>
                        <a:pt x="122" y="0"/>
                      </a:lnTo>
                      <a:lnTo>
                        <a:pt x="94" y="4"/>
                      </a:lnTo>
                      <a:lnTo>
                        <a:pt x="68" y="13"/>
                      </a:lnTo>
                      <a:lnTo>
                        <a:pt x="46" y="28"/>
                      </a:lnTo>
                      <a:lnTo>
                        <a:pt x="27" y="46"/>
                      </a:lnTo>
                      <a:lnTo>
                        <a:pt x="13" y="68"/>
                      </a:lnTo>
                      <a:lnTo>
                        <a:pt x="4" y="94"/>
                      </a:lnTo>
                      <a:lnTo>
                        <a:pt x="0" y="122"/>
                      </a:lnTo>
                      <a:lnTo>
                        <a:pt x="0" y="4193"/>
                      </a:lnTo>
                      <a:lnTo>
                        <a:pt x="4" y="4221"/>
                      </a:lnTo>
                      <a:lnTo>
                        <a:pt x="13" y="4247"/>
                      </a:lnTo>
                      <a:lnTo>
                        <a:pt x="27" y="4269"/>
                      </a:lnTo>
                      <a:lnTo>
                        <a:pt x="46" y="4289"/>
                      </a:lnTo>
                      <a:lnTo>
                        <a:pt x="68" y="4303"/>
                      </a:lnTo>
                      <a:lnTo>
                        <a:pt x="94" y="4312"/>
                      </a:lnTo>
                      <a:lnTo>
                        <a:pt x="122" y="4315"/>
                      </a:lnTo>
                      <a:lnTo>
                        <a:pt x="3612" y="4315"/>
                      </a:lnTo>
                      <a:lnTo>
                        <a:pt x="3639" y="4312"/>
                      </a:lnTo>
                      <a:lnTo>
                        <a:pt x="3664" y="4303"/>
                      </a:lnTo>
                      <a:lnTo>
                        <a:pt x="3688" y="4289"/>
                      </a:lnTo>
                      <a:lnTo>
                        <a:pt x="3706" y="4269"/>
                      </a:lnTo>
                      <a:lnTo>
                        <a:pt x="3721" y="4247"/>
                      </a:lnTo>
                      <a:lnTo>
                        <a:pt x="3730" y="4221"/>
                      </a:lnTo>
                      <a:lnTo>
                        <a:pt x="3732" y="4193"/>
                      </a:lnTo>
                      <a:lnTo>
                        <a:pt x="3732" y="1898"/>
                      </a:lnTo>
                      <a:lnTo>
                        <a:pt x="3732" y="1898"/>
                      </a:lnTo>
                      <a:lnTo>
                        <a:pt x="3730" y="1871"/>
                      </a:lnTo>
                      <a:lnTo>
                        <a:pt x="3721" y="1845"/>
                      </a:lnTo>
                      <a:lnTo>
                        <a:pt x="3706" y="1822"/>
                      </a:lnTo>
                      <a:lnTo>
                        <a:pt x="3688" y="1804"/>
                      </a:lnTo>
                      <a:lnTo>
                        <a:pt x="3664" y="1790"/>
                      </a:lnTo>
                      <a:lnTo>
                        <a:pt x="3639" y="1781"/>
                      </a:lnTo>
                      <a:lnTo>
                        <a:pt x="3612" y="1777"/>
                      </a:lnTo>
                      <a:close/>
                      <a:moveTo>
                        <a:pt x="931" y="1339"/>
                      </a:moveTo>
                      <a:lnTo>
                        <a:pt x="935" y="1383"/>
                      </a:lnTo>
                      <a:lnTo>
                        <a:pt x="946" y="1423"/>
                      </a:lnTo>
                      <a:lnTo>
                        <a:pt x="964" y="1461"/>
                      </a:lnTo>
                      <a:lnTo>
                        <a:pt x="988" y="1495"/>
                      </a:lnTo>
                      <a:lnTo>
                        <a:pt x="1016" y="1524"/>
                      </a:lnTo>
                      <a:lnTo>
                        <a:pt x="1050" y="1548"/>
                      </a:lnTo>
                      <a:lnTo>
                        <a:pt x="1088" y="1566"/>
                      </a:lnTo>
                      <a:lnTo>
                        <a:pt x="1129" y="1576"/>
                      </a:lnTo>
                      <a:lnTo>
                        <a:pt x="1172" y="1580"/>
                      </a:lnTo>
                      <a:lnTo>
                        <a:pt x="1216" y="1576"/>
                      </a:lnTo>
                      <a:lnTo>
                        <a:pt x="1257" y="1566"/>
                      </a:lnTo>
                      <a:lnTo>
                        <a:pt x="1294" y="1548"/>
                      </a:lnTo>
                      <a:lnTo>
                        <a:pt x="1328" y="1524"/>
                      </a:lnTo>
                      <a:lnTo>
                        <a:pt x="1357" y="1495"/>
                      </a:lnTo>
                      <a:lnTo>
                        <a:pt x="1382" y="1461"/>
                      </a:lnTo>
                      <a:lnTo>
                        <a:pt x="1399" y="1423"/>
                      </a:lnTo>
                      <a:lnTo>
                        <a:pt x="1411" y="1383"/>
                      </a:lnTo>
                      <a:lnTo>
                        <a:pt x="1415" y="1339"/>
                      </a:lnTo>
                      <a:lnTo>
                        <a:pt x="1411" y="1295"/>
                      </a:lnTo>
                      <a:lnTo>
                        <a:pt x="1399" y="1254"/>
                      </a:lnTo>
                      <a:lnTo>
                        <a:pt x="1382" y="1218"/>
                      </a:lnTo>
                      <a:lnTo>
                        <a:pt x="1357" y="1184"/>
                      </a:lnTo>
                      <a:lnTo>
                        <a:pt x="1328" y="1155"/>
                      </a:lnTo>
                      <a:lnTo>
                        <a:pt x="1294" y="1130"/>
                      </a:lnTo>
                      <a:lnTo>
                        <a:pt x="1257" y="1113"/>
                      </a:lnTo>
                      <a:lnTo>
                        <a:pt x="1216" y="1101"/>
                      </a:lnTo>
                      <a:lnTo>
                        <a:pt x="1172" y="1097"/>
                      </a:lnTo>
                      <a:lnTo>
                        <a:pt x="1129" y="1101"/>
                      </a:lnTo>
                      <a:lnTo>
                        <a:pt x="1088" y="1113"/>
                      </a:lnTo>
                      <a:lnTo>
                        <a:pt x="1050" y="1130"/>
                      </a:lnTo>
                      <a:lnTo>
                        <a:pt x="1016" y="1155"/>
                      </a:lnTo>
                      <a:lnTo>
                        <a:pt x="988" y="1184"/>
                      </a:lnTo>
                      <a:lnTo>
                        <a:pt x="964" y="1218"/>
                      </a:lnTo>
                      <a:lnTo>
                        <a:pt x="946" y="1254"/>
                      </a:lnTo>
                      <a:lnTo>
                        <a:pt x="935" y="1295"/>
                      </a:lnTo>
                      <a:lnTo>
                        <a:pt x="931" y="1339"/>
                      </a:lnTo>
                      <a:close/>
                    </a:path>
                  </a:pathLst>
                </a:custGeom>
                <a:solidFill>
                  <a:srgbClr val="44546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9" name="Freeform 7"/>
                <p:cNvSpPr>
                  <a:spLocks/>
                </p:cNvSpPr>
                <p:nvPr/>
              </p:nvSpPr>
              <p:spPr bwMode="auto">
                <a:xfrm>
                  <a:off x="3186" y="1715"/>
                  <a:ext cx="1010" cy="1008"/>
                </a:xfrm>
                <a:custGeom>
                  <a:avLst/>
                  <a:gdLst>
                    <a:gd name="T0" fmla="*/ 989 w 1010"/>
                    <a:gd name="T1" fmla="*/ 988 h 1008"/>
                    <a:gd name="T2" fmla="*/ 973 w 1010"/>
                    <a:gd name="T3" fmla="*/ 1000 h 1008"/>
                    <a:gd name="T4" fmla="*/ 956 w 1010"/>
                    <a:gd name="T5" fmla="*/ 1007 h 1008"/>
                    <a:gd name="T6" fmla="*/ 939 w 1010"/>
                    <a:gd name="T7" fmla="*/ 1008 h 1008"/>
                    <a:gd name="T8" fmla="*/ 922 w 1010"/>
                    <a:gd name="T9" fmla="*/ 1007 h 1008"/>
                    <a:gd name="T10" fmla="*/ 905 w 1010"/>
                    <a:gd name="T11" fmla="*/ 1000 h 1008"/>
                    <a:gd name="T12" fmla="*/ 891 w 1010"/>
                    <a:gd name="T13" fmla="*/ 988 h 1008"/>
                    <a:gd name="T14" fmla="*/ 21 w 1010"/>
                    <a:gd name="T15" fmla="*/ 119 h 1008"/>
                    <a:gd name="T16" fmla="*/ 9 w 1010"/>
                    <a:gd name="T17" fmla="*/ 105 h 1008"/>
                    <a:gd name="T18" fmla="*/ 3 w 1010"/>
                    <a:gd name="T19" fmla="*/ 88 h 1008"/>
                    <a:gd name="T20" fmla="*/ 0 w 1010"/>
                    <a:gd name="T21" fmla="*/ 69 h 1008"/>
                    <a:gd name="T22" fmla="*/ 3 w 1010"/>
                    <a:gd name="T23" fmla="*/ 52 h 1008"/>
                    <a:gd name="T24" fmla="*/ 9 w 1010"/>
                    <a:gd name="T25" fmla="*/ 35 h 1008"/>
                    <a:gd name="T26" fmla="*/ 21 w 1010"/>
                    <a:gd name="T27" fmla="*/ 21 h 1008"/>
                    <a:gd name="T28" fmla="*/ 21 w 1010"/>
                    <a:gd name="T29" fmla="*/ 20 h 1008"/>
                    <a:gd name="T30" fmla="*/ 35 w 1010"/>
                    <a:gd name="T31" fmla="*/ 9 h 1008"/>
                    <a:gd name="T32" fmla="*/ 52 w 1010"/>
                    <a:gd name="T33" fmla="*/ 3 h 1008"/>
                    <a:gd name="T34" fmla="*/ 71 w 1010"/>
                    <a:gd name="T35" fmla="*/ 0 h 1008"/>
                    <a:gd name="T36" fmla="*/ 88 w 1010"/>
                    <a:gd name="T37" fmla="*/ 3 h 1008"/>
                    <a:gd name="T38" fmla="*/ 105 w 1010"/>
                    <a:gd name="T39" fmla="*/ 9 h 1008"/>
                    <a:gd name="T40" fmla="*/ 119 w 1010"/>
                    <a:gd name="T41" fmla="*/ 20 h 1008"/>
                    <a:gd name="T42" fmla="*/ 989 w 1010"/>
                    <a:gd name="T43" fmla="*/ 889 h 1008"/>
                    <a:gd name="T44" fmla="*/ 1001 w 1010"/>
                    <a:gd name="T45" fmla="*/ 904 h 1008"/>
                    <a:gd name="T46" fmla="*/ 1007 w 1010"/>
                    <a:gd name="T47" fmla="*/ 920 h 1008"/>
                    <a:gd name="T48" fmla="*/ 1010 w 1010"/>
                    <a:gd name="T49" fmla="*/ 939 h 1008"/>
                    <a:gd name="T50" fmla="*/ 1007 w 1010"/>
                    <a:gd name="T51" fmla="*/ 956 h 1008"/>
                    <a:gd name="T52" fmla="*/ 1001 w 1010"/>
                    <a:gd name="T53" fmla="*/ 973 h 1008"/>
                    <a:gd name="T54" fmla="*/ 989 w 1010"/>
                    <a:gd name="T55" fmla="*/ 987 h 1008"/>
                    <a:gd name="T56" fmla="*/ 989 w 1010"/>
                    <a:gd name="T57" fmla="*/ 988 h 10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010" h="1008">
                      <a:moveTo>
                        <a:pt x="989" y="988"/>
                      </a:moveTo>
                      <a:lnTo>
                        <a:pt x="973" y="1000"/>
                      </a:lnTo>
                      <a:lnTo>
                        <a:pt x="956" y="1007"/>
                      </a:lnTo>
                      <a:lnTo>
                        <a:pt x="939" y="1008"/>
                      </a:lnTo>
                      <a:lnTo>
                        <a:pt x="922" y="1007"/>
                      </a:lnTo>
                      <a:lnTo>
                        <a:pt x="905" y="1000"/>
                      </a:lnTo>
                      <a:lnTo>
                        <a:pt x="891" y="988"/>
                      </a:lnTo>
                      <a:lnTo>
                        <a:pt x="21" y="119"/>
                      </a:lnTo>
                      <a:lnTo>
                        <a:pt x="9" y="105"/>
                      </a:lnTo>
                      <a:lnTo>
                        <a:pt x="3" y="88"/>
                      </a:lnTo>
                      <a:lnTo>
                        <a:pt x="0" y="69"/>
                      </a:lnTo>
                      <a:lnTo>
                        <a:pt x="3" y="52"/>
                      </a:lnTo>
                      <a:lnTo>
                        <a:pt x="9" y="35"/>
                      </a:lnTo>
                      <a:lnTo>
                        <a:pt x="21" y="21"/>
                      </a:lnTo>
                      <a:lnTo>
                        <a:pt x="21" y="20"/>
                      </a:lnTo>
                      <a:lnTo>
                        <a:pt x="35" y="9"/>
                      </a:lnTo>
                      <a:lnTo>
                        <a:pt x="52" y="3"/>
                      </a:lnTo>
                      <a:lnTo>
                        <a:pt x="71" y="0"/>
                      </a:lnTo>
                      <a:lnTo>
                        <a:pt x="88" y="3"/>
                      </a:lnTo>
                      <a:lnTo>
                        <a:pt x="105" y="9"/>
                      </a:lnTo>
                      <a:lnTo>
                        <a:pt x="119" y="20"/>
                      </a:lnTo>
                      <a:lnTo>
                        <a:pt x="989" y="889"/>
                      </a:lnTo>
                      <a:lnTo>
                        <a:pt x="1001" y="904"/>
                      </a:lnTo>
                      <a:lnTo>
                        <a:pt x="1007" y="920"/>
                      </a:lnTo>
                      <a:lnTo>
                        <a:pt x="1010" y="939"/>
                      </a:lnTo>
                      <a:lnTo>
                        <a:pt x="1007" y="956"/>
                      </a:lnTo>
                      <a:lnTo>
                        <a:pt x="1001" y="973"/>
                      </a:lnTo>
                      <a:lnTo>
                        <a:pt x="989" y="987"/>
                      </a:lnTo>
                      <a:lnTo>
                        <a:pt x="989" y="988"/>
                      </a:lnTo>
                      <a:close/>
                    </a:path>
                  </a:pathLst>
                </a:custGeom>
                <a:solidFill>
                  <a:srgbClr val="44546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0" name="Freeform 8"/>
                <p:cNvSpPr>
                  <a:spLocks/>
                </p:cNvSpPr>
                <p:nvPr/>
              </p:nvSpPr>
              <p:spPr bwMode="auto">
                <a:xfrm>
                  <a:off x="2535" y="1718"/>
                  <a:ext cx="796" cy="795"/>
                </a:xfrm>
                <a:custGeom>
                  <a:avLst/>
                  <a:gdLst>
                    <a:gd name="T0" fmla="*/ 21 w 796"/>
                    <a:gd name="T1" fmla="*/ 775 h 795"/>
                    <a:gd name="T2" fmla="*/ 9 w 796"/>
                    <a:gd name="T3" fmla="*/ 759 h 795"/>
                    <a:gd name="T4" fmla="*/ 2 w 796"/>
                    <a:gd name="T5" fmla="*/ 743 h 795"/>
                    <a:gd name="T6" fmla="*/ 0 w 796"/>
                    <a:gd name="T7" fmla="*/ 725 h 795"/>
                    <a:gd name="T8" fmla="*/ 2 w 796"/>
                    <a:gd name="T9" fmla="*/ 708 h 795"/>
                    <a:gd name="T10" fmla="*/ 9 w 796"/>
                    <a:gd name="T11" fmla="*/ 691 h 795"/>
                    <a:gd name="T12" fmla="*/ 21 w 796"/>
                    <a:gd name="T13" fmla="*/ 676 h 795"/>
                    <a:gd name="T14" fmla="*/ 677 w 796"/>
                    <a:gd name="T15" fmla="*/ 19 h 795"/>
                    <a:gd name="T16" fmla="*/ 693 w 796"/>
                    <a:gd name="T17" fmla="*/ 9 h 795"/>
                    <a:gd name="T18" fmla="*/ 709 w 796"/>
                    <a:gd name="T19" fmla="*/ 2 h 795"/>
                    <a:gd name="T20" fmla="*/ 727 w 796"/>
                    <a:gd name="T21" fmla="*/ 0 h 795"/>
                    <a:gd name="T22" fmla="*/ 744 w 796"/>
                    <a:gd name="T23" fmla="*/ 2 h 795"/>
                    <a:gd name="T24" fmla="*/ 761 w 796"/>
                    <a:gd name="T25" fmla="*/ 9 h 795"/>
                    <a:gd name="T26" fmla="*/ 775 w 796"/>
                    <a:gd name="T27" fmla="*/ 19 h 795"/>
                    <a:gd name="T28" fmla="*/ 777 w 796"/>
                    <a:gd name="T29" fmla="*/ 20 h 795"/>
                    <a:gd name="T30" fmla="*/ 787 w 796"/>
                    <a:gd name="T31" fmla="*/ 35 h 795"/>
                    <a:gd name="T32" fmla="*/ 795 w 796"/>
                    <a:gd name="T33" fmla="*/ 52 h 795"/>
                    <a:gd name="T34" fmla="*/ 796 w 796"/>
                    <a:gd name="T35" fmla="*/ 69 h 795"/>
                    <a:gd name="T36" fmla="*/ 795 w 796"/>
                    <a:gd name="T37" fmla="*/ 87 h 795"/>
                    <a:gd name="T38" fmla="*/ 787 w 796"/>
                    <a:gd name="T39" fmla="*/ 104 h 795"/>
                    <a:gd name="T40" fmla="*/ 777 w 796"/>
                    <a:gd name="T41" fmla="*/ 119 h 795"/>
                    <a:gd name="T42" fmla="*/ 119 w 796"/>
                    <a:gd name="T43" fmla="*/ 775 h 795"/>
                    <a:gd name="T44" fmla="*/ 105 w 796"/>
                    <a:gd name="T45" fmla="*/ 786 h 795"/>
                    <a:gd name="T46" fmla="*/ 88 w 796"/>
                    <a:gd name="T47" fmla="*/ 793 h 795"/>
                    <a:gd name="T48" fmla="*/ 71 w 796"/>
                    <a:gd name="T49" fmla="*/ 795 h 795"/>
                    <a:gd name="T50" fmla="*/ 52 w 796"/>
                    <a:gd name="T51" fmla="*/ 793 h 795"/>
                    <a:gd name="T52" fmla="*/ 36 w 796"/>
                    <a:gd name="T53" fmla="*/ 786 h 795"/>
                    <a:gd name="T54" fmla="*/ 21 w 796"/>
                    <a:gd name="T55" fmla="*/ 775 h 7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796" h="795">
                      <a:moveTo>
                        <a:pt x="21" y="775"/>
                      </a:moveTo>
                      <a:lnTo>
                        <a:pt x="9" y="759"/>
                      </a:lnTo>
                      <a:lnTo>
                        <a:pt x="2" y="743"/>
                      </a:lnTo>
                      <a:lnTo>
                        <a:pt x="0" y="725"/>
                      </a:lnTo>
                      <a:lnTo>
                        <a:pt x="2" y="708"/>
                      </a:lnTo>
                      <a:lnTo>
                        <a:pt x="9" y="691"/>
                      </a:lnTo>
                      <a:lnTo>
                        <a:pt x="21" y="676"/>
                      </a:lnTo>
                      <a:lnTo>
                        <a:pt x="677" y="19"/>
                      </a:lnTo>
                      <a:lnTo>
                        <a:pt x="693" y="9"/>
                      </a:lnTo>
                      <a:lnTo>
                        <a:pt x="709" y="2"/>
                      </a:lnTo>
                      <a:lnTo>
                        <a:pt x="727" y="0"/>
                      </a:lnTo>
                      <a:lnTo>
                        <a:pt x="744" y="2"/>
                      </a:lnTo>
                      <a:lnTo>
                        <a:pt x="761" y="9"/>
                      </a:lnTo>
                      <a:lnTo>
                        <a:pt x="775" y="19"/>
                      </a:lnTo>
                      <a:lnTo>
                        <a:pt x="777" y="20"/>
                      </a:lnTo>
                      <a:lnTo>
                        <a:pt x="787" y="35"/>
                      </a:lnTo>
                      <a:lnTo>
                        <a:pt x="795" y="52"/>
                      </a:lnTo>
                      <a:lnTo>
                        <a:pt x="796" y="69"/>
                      </a:lnTo>
                      <a:lnTo>
                        <a:pt x="795" y="87"/>
                      </a:lnTo>
                      <a:lnTo>
                        <a:pt x="787" y="104"/>
                      </a:lnTo>
                      <a:lnTo>
                        <a:pt x="777" y="119"/>
                      </a:lnTo>
                      <a:lnTo>
                        <a:pt x="119" y="775"/>
                      </a:lnTo>
                      <a:lnTo>
                        <a:pt x="105" y="786"/>
                      </a:lnTo>
                      <a:lnTo>
                        <a:pt x="88" y="793"/>
                      </a:lnTo>
                      <a:lnTo>
                        <a:pt x="71" y="795"/>
                      </a:lnTo>
                      <a:lnTo>
                        <a:pt x="52" y="793"/>
                      </a:lnTo>
                      <a:lnTo>
                        <a:pt x="36" y="786"/>
                      </a:lnTo>
                      <a:lnTo>
                        <a:pt x="21" y="775"/>
                      </a:lnTo>
                      <a:close/>
                    </a:path>
                  </a:pathLst>
                </a:custGeom>
                <a:solidFill>
                  <a:srgbClr val="44546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1" name="Freeform 9"/>
                <p:cNvSpPr>
                  <a:spLocks/>
                </p:cNvSpPr>
                <p:nvPr/>
              </p:nvSpPr>
              <p:spPr bwMode="auto">
                <a:xfrm>
                  <a:off x="2325" y="1913"/>
                  <a:ext cx="415" cy="415"/>
                </a:xfrm>
                <a:custGeom>
                  <a:avLst/>
                  <a:gdLst>
                    <a:gd name="T0" fmla="*/ 395 w 415"/>
                    <a:gd name="T1" fmla="*/ 395 h 415"/>
                    <a:gd name="T2" fmla="*/ 379 w 415"/>
                    <a:gd name="T3" fmla="*/ 405 h 415"/>
                    <a:gd name="T4" fmla="*/ 363 w 415"/>
                    <a:gd name="T5" fmla="*/ 412 h 415"/>
                    <a:gd name="T6" fmla="*/ 345 w 415"/>
                    <a:gd name="T7" fmla="*/ 415 h 415"/>
                    <a:gd name="T8" fmla="*/ 328 w 415"/>
                    <a:gd name="T9" fmla="*/ 412 h 415"/>
                    <a:gd name="T10" fmla="*/ 311 w 415"/>
                    <a:gd name="T11" fmla="*/ 405 h 415"/>
                    <a:gd name="T12" fmla="*/ 296 w 415"/>
                    <a:gd name="T13" fmla="*/ 395 h 415"/>
                    <a:gd name="T14" fmla="*/ 20 w 415"/>
                    <a:gd name="T15" fmla="*/ 119 h 415"/>
                    <a:gd name="T16" fmla="*/ 9 w 415"/>
                    <a:gd name="T17" fmla="*/ 104 h 415"/>
                    <a:gd name="T18" fmla="*/ 1 w 415"/>
                    <a:gd name="T19" fmla="*/ 87 h 415"/>
                    <a:gd name="T20" fmla="*/ 0 w 415"/>
                    <a:gd name="T21" fmla="*/ 70 h 415"/>
                    <a:gd name="T22" fmla="*/ 1 w 415"/>
                    <a:gd name="T23" fmla="*/ 52 h 415"/>
                    <a:gd name="T24" fmla="*/ 9 w 415"/>
                    <a:gd name="T25" fmla="*/ 35 h 415"/>
                    <a:gd name="T26" fmla="*/ 20 w 415"/>
                    <a:gd name="T27" fmla="*/ 21 h 415"/>
                    <a:gd name="T28" fmla="*/ 21 w 415"/>
                    <a:gd name="T29" fmla="*/ 21 h 415"/>
                    <a:gd name="T30" fmla="*/ 36 w 415"/>
                    <a:gd name="T31" fmla="*/ 9 h 415"/>
                    <a:gd name="T32" fmla="*/ 53 w 415"/>
                    <a:gd name="T33" fmla="*/ 2 h 415"/>
                    <a:gd name="T34" fmla="*/ 70 w 415"/>
                    <a:gd name="T35" fmla="*/ 0 h 415"/>
                    <a:gd name="T36" fmla="*/ 88 w 415"/>
                    <a:gd name="T37" fmla="*/ 2 h 415"/>
                    <a:gd name="T38" fmla="*/ 104 w 415"/>
                    <a:gd name="T39" fmla="*/ 9 h 415"/>
                    <a:gd name="T40" fmla="*/ 119 w 415"/>
                    <a:gd name="T41" fmla="*/ 21 h 415"/>
                    <a:gd name="T42" fmla="*/ 395 w 415"/>
                    <a:gd name="T43" fmla="*/ 295 h 415"/>
                    <a:gd name="T44" fmla="*/ 406 w 415"/>
                    <a:gd name="T45" fmla="*/ 310 h 415"/>
                    <a:gd name="T46" fmla="*/ 413 w 415"/>
                    <a:gd name="T47" fmla="*/ 327 h 415"/>
                    <a:gd name="T48" fmla="*/ 415 w 415"/>
                    <a:gd name="T49" fmla="*/ 345 h 415"/>
                    <a:gd name="T50" fmla="*/ 413 w 415"/>
                    <a:gd name="T51" fmla="*/ 362 h 415"/>
                    <a:gd name="T52" fmla="*/ 406 w 415"/>
                    <a:gd name="T53" fmla="*/ 379 h 415"/>
                    <a:gd name="T54" fmla="*/ 395 w 415"/>
                    <a:gd name="T55" fmla="*/ 394 h 415"/>
                    <a:gd name="T56" fmla="*/ 395 w 415"/>
                    <a:gd name="T57" fmla="*/ 395 h 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15" h="415">
                      <a:moveTo>
                        <a:pt x="395" y="395"/>
                      </a:moveTo>
                      <a:lnTo>
                        <a:pt x="379" y="405"/>
                      </a:lnTo>
                      <a:lnTo>
                        <a:pt x="363" y="412"/>
                      </a:lnTo>
                      <a:lnTo>
                        <a:pt x="345" y="415"/>
                      </a:lnTo>
                      <a:lnTo>
                        <a:pt x="328" y="412"/>
                      </a:lnTo>
                      <a:lnTo>
                        <a:pt x="311" y="405"/>
                      </a:lnTo>
                      <a:lnTo>
                        <a:pt x="296" y="395"/>
                      </a:lnTo>
                      <a:lnTo>
                        <a:pt x="20" y="119"/>
                      </a:lnTo>
                      <a:lnTo>
                        <a:pt x="9" y="104"/>
                      </a:lnTo>
                      <a:lnTo>
                        <a:pt x="1" y="87"/>
                      </a:lnTo>
                      <a:lnTo>
                        <a:pt x="0" y="70"/>
                      </a:lnTo>
                      <a:lnTo>
                        <a:pt x="1" y="52"/>
                      </a:lnTo>
                      <a:lnTo>
                        <a:pt x="9" y="35"/>
                      </a:lnTo>
                      <a:lnTo>
                        <a:pt x="20" y="21"/>
                      </a:lnTo>
                      <a:lnTo>
                        <a:pt x="21" y="21"/>
                      </a:lnTo>
                      <a:lnTo>
                        <a:pt x="36" y="9"/>
                      </a:lnTo>
                      <a:lnTo>
                        <a:pt x="53" y="2"/>
                      </a:lnTo>
                      <a:lnTo>
                        <a:pt x="70" y="0"/>
                      </a:lnTo>
                      <a:lnTo>
                        <a:pt x="88" y="2"/>
                      </a:lnTo>
                      <a:lnTo>
                        <a:pt x="104" y="9"/>
                      </a:lnTo>
                      <a:lnTo>
                        <a:pt x="119" y="21"/>
                      </a:lnTo>
                      <a:lnTo>
                        <a:pt x="395" y="295"/>
                      </a:lnTo>
                      <a:lnTo>
                        <a:pt x="406" y="310"/>
                      </a:lnTo>
                      <a:lnTo>
                        <a:pt x="413" y="327"/>
                      </a:lnTo>
                      <a:lnTo>
                        <a:pt x="415" y="345"/>
                      </a:lnTo>
                      <a:lnTo>
                        <a:pt x="413" y="362"/>
                      </a:lnTo>
                      <a:lnTo>
                        <a:pt x="406" y="379"/>
                      </a:lnTo>
                      <a:lnTo>
                        <a:pt x="395" y="394"/>
                      </a:lnTo>
                      <a:lnTo>
                        <a:pt x="395" y="395"/>
                      </a:lnTo>
                      <a:close/>
                    </a:path>
                  </a:pathLst>
                </a:custGeom>
                <a:solidFill>
                  <a:srgbClr val="44546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2" name="Freeform 10"/>
                <p:cNvSpPr>
                  <a:spLocks/>
                </p:cNvSpPr>
                <p:nvPr/>
              </p:nvSpPr>
              <p:spPr bwMode="auto">
                <a:xfrm>
                  <a:off x="1664" y="1915"/>
                  <a:ext cx="807" cy="807"/>
                </a:xfrm>
                <a:custGeom>
                  <a:avLst/>
                  <a:gdLst>
                    <a:gd name="T0" fmla="*/ 20 w 807"/>
                    <a:gd name="T1" fmla="*/ 784 h 807"/>
                    <a:gd name="T2" fmla="*/ 9 w 807"/>
                    <a:gd name="T3" fmla="*/ 770 h 807"/>
                    <a:gd name="T4" fmla="*/ 2 w 807"/>
                    <a:gd name="T5" fmla="*/ 753 h 807"/>
                    <a:gd name="T6" fmla="*/ 0 w 807"/>
                    <a:gd name="T7" fmla="*/ 736 h 807"/>
                    <a:gd name="T8" fmla="*/ 2 w 807"/>
                    <a:gd name="T9" fmla="*/ 719 h 807"/>
                    <a:gd name="T10" fmla="*/ 9 w 807"/>
                    <a:gd name="T11" fmla="*/ 702 h 807"/>
                    <a:gd name="T12" fmla="*/ 20 w 807"/>
                    <a:gd name="T13" fmla="*/ 687 h 807"/>
                    <a:gd name="T14" fmla="*/ 687 w 807"/>
                    <a:gd name="T15" fmla="*/ 20 h 807"/>
                    <a:gd name="T16" fmla="*/ 702 w 807"/>
                    <a:gd name="T17" fmla="*/ 9 h 807"/>
                    <a:gd name="T18" fmla="*/ 719 w 807"/>
                    <a:gd name="T19" fmla="*/ 3 h 807"/>
                    <a:gd name="T20" fmla="*/ 736 w 807"/>
                    <a:gd name="T21" fmla="*/ 0 h 807"/>
                    <a:gd name="T22" fmla="*/ 754 w 807"/>
                    <a:gd name="T23" fmla="*/ 3 h 807"/>
                    <a:gd name="T24" fmla="*/ 770 w 807"/>
                    <a:gd name="T25" fmla="*/ 9 h 807"/>
                    <a:gd name="T26" fmla="*/ 786 w 807"/>
                    <a:gd name="T27" fmla="*/ 20 h 807"/>
                    <a:gd name="T28" fmla="*/ 786 w 807"/>
                    <a:gd name="T29" fmla="*/ 21 h 807"/>
                    <a:gd name="T30" fmla="*/ 797 w 807"/>
                    <a:gd name="T31" fmla="*/ 36 h 807"/>
                    <a:gd name="T32" fmla="*/ 804 w 807"/>
                    <a:gd name="T33" fmla="*/ 53 h 807"/>
                    <a:gd name="T34" fmla="*/ 807 w 807"/>
                    <a:gd name="T35" fmla="*/ 70 h 807"/>
                    <a:gd name="T36" fmla="*/ 804 w 807"/>
                    <a:gd name="T37" fmla="*/ 88 h 807"/>
                    <a:gd name="T38" fmla="*/ 797 w 807"/>
                    <a:gd name="T39" fmla="*/ 105 h 807"/>
                    <a:gd name="T40" fmla="*/ 786 w 807"/>
                    <a:gd name="T41" fmla="*/ 119 h 807"/>
                    <a:gd name="T42" fmla="*/ 119 w 807"/>
                    <a:gd name="T43" fmla="*/ 786 h 807"/>
                    <a:gd name="T44" fmla="*/ 104 w 807"/>
                    <a:gd name="T45" fmla="*/ 797 h 807"/>
                    <a:gd name="T46" fmla="*/ 87 w 807"/>
                    <a:gd name="T47" fmla="*/ 804 h 807"/>
                    <a:gd name="T48" fmla="*/ 70 w 807"/>
                    <a:gd name="T49" fmla="*/ 807 h 807"/>
                    <a:gd name="T50" fmla="*/ 52 w 807"/>
                    <a:gd name="T51" fmla="*/ 804 h 807"/>
                    <a:gd name="T52" fmla="*/ 36 w 807"/>
                    <a:gd name="T53" fmla="*/ 797 h 807"/>
                    <a:gd name="T54" fmla="*/ 20 w 807"/>
                    <a:gd name="T55" fmla="*/ 786 h 807"/>
                    <a:gd name="T56" fmla="*/ 20 w 807"/>
                    <a:gd name="T57" fmla="*/ 784 h 8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807" h="807">
                      <a:moveTo>
                        <a:pt x="20" y="784"/>
                      </a:moveTo>
                      <a:lnTo>
                        <a:pt x="9" y="770"/>
                      </a:lnTo>
                      <a:lnTo>
                        <a:pt x="2" y="753"/>
                      </a:lnTo>
                      <a:lnTo>
                        <a:pt x="0" y="736"/>
                      </a:lnTo>
                      <a:lnTo>
                        <a:pt x="2" y="719"/>
                      </a:lnTo>
                      <a:lnTo>
                        <a:pt x="9" y="702"/>
                      </a:lnTo>
                      <a:lnTo>
                        <a:pt x="20" y="687"/>
                      </a:lnTo>
                      <a:lnTo>
                        <a:pt x="687" y="20"/>
                      </a:lnTo>
                      <a:lnTo>
                        <a:pt x="702" y="9"/>
                      </a:lnTo>
                      <a:lnTo>
                        <a:pt x="719" y="3"/>
                      </a:lnTo>
                      <a:lnTo>
                        <a:pt x="736" y="0"/>
                      </a:lnTo>
                      <a:lnTo>
                        <a:pt x="754" y="3"/>
                      </a:lnTo>
                      <a:lnTo>
                        <a:pt x="770" y="9"/>
                      </a:lnTo>
                      <a:lnTo>
                        <a:pt x="786" y="20"/>
                      </a:lnTo>
                      <a:lnTo>
                        <a:pt x="786" y="21"/>
                      </a:lnTo>
                      <a:lnTo>
                        <a:pt x="797" y="36"/>
                      </a:lnTo>
                      <a:lnTo>
                        <a:pt x="804" y="53"/>
                      </a:lnTo>
                      <a:lnTo>
                        <a:pt x="807" y="70"/>
                      </a:lnTo>
                      <a:lnTo>
                        <a:pt x="804" y="88"/>
                      </a:lnTo>
                      <a:lnTo>
                        <a:pt x="797" y="105"/>
                      </a:lnTo>
                      <a:lnTo>
                        <a:pt x="786" y="119"/>
                      </a:lnTo>
                      <a:lnTo>
                        <a:pt x="119" y="786"/>
                      </a:lnTo>
                      <a:lnTo>
                        <a:pt x="104" y="797"/>
                      </a:lnTo>
                      <a:lnTo>
                        <a:pt x="87" y="804"/>
                      </a:lnTo>
                      <a:lnTo>
                        <a:pt x="70" y="807"/>
                      </a:lnTo>
                      <a:lnTo>
                        <a:pt x="52" y="804"/>
                      </a:lnTo>
                      <a:lnTo>
                        <a:pt x="36" y="797"/>
                      </a:lnTo>
                      <a:lnTo>
                        <a:pt x="20" y="786"/>
                      </a:lnTo>
                      <a:lnTo>
                        <a:pt x="20" y="784"/>
                      </a:lnTo>
                      <a:close/>
                    </a:path>
                  </a:pathLst>
                </a:custGeom>
                <a:solidFill>
                  <a:srgbClr val="44546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17" name="矩形 116"/>
              <p:cNvSpPr/>
              <p:nvPr/>
            </p:nvSpPr>
            <p:spPr>
              <a:xfrm>
                <a:off x="1064161" y="1748854"/>
                <a:ext cx="703942" cy="1212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</a:t>
                </a:r>
                <a:endParaRPr kumimoji="1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案</a:t>
                </a:r>
                <a:endParaRPr kumimoji="1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1" name="组合 110"/>
            <p:cNvGrpSpPr/>
            <p:nvPr/>
          </p:nvGrpSpPr>
          <p:grpSpPr>
            <a:xfrm>
              <a:off x="406839" y="4984195"/>
              <a:ext cx="1365173" cy="1378857"/>
              <a:chOff x="406839" y="4984195"/>
              <a:chExt cx="1365173" cy="1378857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406839" y="4984195"/>
                <a:ext cx="1365173" cy="137885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1066034" y="5067303"/>
                <a:ext cx="703942" cy="1212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硬件</a:t>
                </a:r>
                <a:endParaRPr kumimoji="1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Freeform 20"/>
              <p:cNvSpPr>
                <a:spLocks noEditPoints="1"/>
              </p:cNvSpPr>
              <p:nvPr/>
            </p:nvSpPr>
            <p:spPr bwMode="auto">
              <a:xfrm>
                <a:off x="600332" y="5437795"/>
                <a:ext cx="560604" cy="556605"/>
              </a:xfrm>
              <a:custGeom>
                <a:avLst/>
                <a:gdLst>
                  <a:gd name="T0" fmla="*/ 3112 w 4347"/>
                  <a:gd name="T1" fmla="*/ 904 h 4316"/>
                  <a:gd name="T2" fmla="*/ 3236 w 4347"/>
                  <a:gd name="T3" fmla="*/ 1004 h 4316"/>
                  <a:gd name="T4" fmla="*/ 3290 w 4347"/>
                  <a:gd name="T5" fmla="*/ 1136 h 4316"/>
                  <a:gd name="T6" fmla="*/ 3188 w 4347"/>
                  <a:gd name="T7" fmla="*/ 1135 h 4316"/>
                  <a:gd name="T8" fmla="*/ 3115 w 4347"/>
                  <a:gd name="T9" fmla="*/ 1016 h 4316"/>
                  <a:gd name="T10" fmla="*/ 2975 w 4347"/>
                  <a:gd name="T11" fmla="*/ 956 h 4316"/>
                  <a:gd name="T12" fmla="*/ 950 w 4347"/>
                  <a:gd name="T13" fmla="*/ 598 h 4316"/>
                  <a:gd name="T14" fmla="*/ 820 w 4347"/>
                  <a:gd name="T15" fmla="*/ 680 h 4316"/>
                  <a:gd name="T16" fmla="*/ 764 w 4347"/>
                  <a:gd name="T17" fmla="*/ 804 h 4316"/>
                  <a:gd name="T18" fmla="*/ 797 w 4347"/>
                  <a:gd name="T19" fmla="*/ 3725 h 4316"/>
                  <a:gd name="T20" fmla="*/ 914 w 4347"/>
                  <a:gd name="T21" fmla="*/ 3818 h 4316"/>
                  <a:gd name="T22" fmla="*/ 1054 w 4347"/>
                  <a:gd name="T23" fmla="*/ 3849 h 4316"/>
                  <a:gd name="T24" fmla="*/ 3084 w 4347"/>
                  <a:gd name="T25" fmla="*/ 3626 h 4316"/>
                  <a:gd name="T26" fmla="*/ 3179 w 4347"/>
                  <a:gd name="T27" fmla="*/ 3518 h 4316"/>
                  <a:gd name="T28" fmla="*/ 3286 w 4347"/>
                  <a:gd name="T29" fmla="*/ 2139 h 4316"/>
                  <a:gd name="T30" fmla="*/ 3244 w 4347"/>
                  <a:gd name="T31" fmla="*/ 3597 h 4316"/>
                  <a:gd name="T32" fmla="*/ 3109 w 4347"/>
                  <a:gd name="T33" fmla="*/ 3714 h 4316"/>
                  <a:gd name="T34" fmla="*/ 298 w 4347"/>
                  <a:gd name="T35" fmla="*/ 4316 h 4316"/>
                  <a:gd name="T36" fmla="*/ 132 w 4347"/>
                  <a:gd name="T37" fmla="*/ 4280 h 4316"/>
                  <a:gd name="T38" fmla="*/ 33 w 4347"/>
                  <a:gd name="T39" fmla="*/ 4166 h 4316"/>
                  <a:gd name="T40" fmla="*/ 0 w 4347"/>
                  <a:gd name="T41" fmla="*/ 3983 h 4316"/>
                  <a:gd name="T42" fmla="*/ 18 w 4347"/>
                  <a:gd name="T43" fmla="*/ 250 h 4316"/>
                  <a:gd name="T44" fmla="*/ 101 w 4347"/>
                  <a:gd name="T45" fmla="*/ 99 h 4316"/>
                  <a:gd name="T46" fmla="*/ 248 w 4347"/>
                  <a:gd name="T47" fmla="*/ 13 h 4316"/>
                  <a:gd name="T48" fmla="*/ 456 w 4347"/>
                  <a:gd name="T49" fmla="*/ 8 h 4316"/>
                  <a:gd name="T50" fmla="*/ 3486 w 4347"/>
                  <a:gd name="T51" fmla="*/ 744 h 4316"/>
                  <a:gd name="T52" fmla="*/ 3581 w 4347"/>
                  <a:gd name="T53" fmla="*/ 819 h 4316"/>
                  <a:gd name="T54" fmla="*/ 3581 w 4347"/>
                  <a:gd name="T55" fmla="*/ 941 h 4316"/>
                  <a:gd name="T56" fmla="*/ 3486 w 4347"/>
                  <a:gd name="T57" fmla="*/ 1016 h 4316"/>
                  <a:gd name="T58" fmla="*/ 3367 w 4347"/>
                  <a:gd name="T59" fmla="*/ 988 h 4316"/>
                  <a:gd name="T60" fmla="*/ 3315 w 4347"/>
                  <a:gd name="T61" fmla="*/ 881 h 4316"/>
                  <a:gd name="T62" fmla="*/ 3367 w 4347"/>
                  <a:gd name="T63" fmla="*/ 771 h 4316"/>
                  <a:gd name="T64" fmla="*/ 3350 w 4347"/>
                  <a:gd name="T65" fmla="*/ 376 h 4316"/>
                  <a:gd name="T66" fmla="*/ 3623 w 4347"/>
                  <a:gd name="T67" fmla="*/ 438 h 4316"/>
                  <a:gd name="T68" fmla="*/ 3835 w 4347"/>
                  <a:gd name="T69" fmla="*/ 608 h 4316"/>
                  <a:gd name="T70" fmla="*/ 3955 w 4347"/>
                  <a:gd name="T71" fmla="*/ 852 h 4316"/>
                  <a:gd name="T72" fmla="*/ 3782 w 4347"/>
                  <a:gd name="T73" fmla="*/ 935 h 4316"/>
                  <a:gd name="T74" fmla="*/ 3695 w 4347"/>
                  <a:gd name="T75" fmla="*/ 728 h 4316"/>
                  <a:gd name="T76" fmla="*/ 3520 w 4347"/>
                  <a:gd name="T77" fmla="*/ 594 h 4316"/>
                  <a:gd name="T78" fmla="*/ 3350 w 4347"/>
                  <a:gd name="T79" fmla="*/ 376 h 4316"/>
                  <a:gd name="T80" fmla="*/ 3615 w 4347"/>
                  <a:gd name="T81" fmla="*/ 37 h 4316"/>
                  <a:gd name="T82" fmla="*/ 3925 w 4347"/>
                  <a:gd name="T83" fmla="*/ 183 h 4316"/>
                  <a:gd name="T84" fmla="*/ 4164 w 4347"/>
                  <a:gd name="T85" fmla="*/ 421 h 4316"/>
                  <a:gd name="T86" fmla="*/ 4312 w 4347"/>
                  <a:gd name="T87" fmla="*/ 730 h 4316"/>
                  <a:gd name="T88" fmla="*/ 4147 w 4347"/>
                  <a:gd name="T89" fmla="*/ 994 h 4316"/>
                  <a:gd name="T90" fmla="*/ 4084 w 4347"/>
                  <a:gd name="T91" fmla="*/ 686 h 4316"/>
                  <a:gd name="T92" fmla="*/ 3914 w 4347"/>
                  <a:gd name="T93" fmla="*/ 433 h 4316"/>
                  <a:gd name="T94" fmla="*/ 3660 w 4347"/>
                  <a:gd name="T95" fmla="*/ 263 h 4316"/>
                  <a:gd name="T96" fmla="*/ 3350 w 4347"/>
                  <a:gd name="T97" fmla="*/ 201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47" h="4316">
                    <a:moveTo>
                      <a:pt x="582" y="41"/>
                    </a:moveTo>
                    <a:lnTo>
                      <a:pt x="3044" y="874"/>
                    </a:lnTo>
                    <a:lnTo>
                      <a:pt x="3078" y="887"/>
                    </a:lnTo>
                    <a:lnTo>
                      <a:pt x="3112" y="904"/>
                    </a:lnTo>
                    <a:lnTo>
                      <a:pt x="3146" y="925"/>
                    </a:lnTo>
                    <a:lnTo>
                      <a:pt x="3179" y="949"/>
                    </a:lnTo>
                    <a:lnTo>
                      <a:pt x="3208" y="975"/>
                    </a:lnTo>
                    <a:lnTo>
                      <a:pt x="3236" y="1004"/>
                    </a:lnTo>
                    <a:lnTo>
                      <a:pt x="3258" y="1035"/>
                    </a:lnTo>
                    <a:lnTo>
                      <a:pt x="3275" y="1067"/>
                    </a:lnTo>
                    <a:lnTo>
                      <a:pt x="3286" y="1100"/>
                    </a:lnTo>
                    <a:lnTo>
                      <a:pt x="3290" y="1136"/>
                    </a:lnTo>
                    <a:lnTo>
                      <a:pt x="3286" y="2139"/>
                    </a:lnTo>
                    <a:lnTo>
                      <a:pt x="3192" y="2139"/>
                    </a:lnTo>
                    <a:lnTo>
                      <a:pt x="3192" y="1173"/>
                    </a:lnTo>
                    <a:lnTo>
                      <a:pt x="3188" y="1135"/>
                    </a:lnTo>
                    <a:lnTo>
                      <a:pt x="3179" y="1100"/>
                    </a:lnTo>
                    <a:lnTo>
                      <a:pt x="3162" y="1069"/>
                    </a:lnTo>
                    <a:lnTo>
                      <a:pt x="3141" y="1041"/>
                    </a:lnTo>
                    <a:lnTo>
                      <a:pt x="3115" y="1016"/>
                    </a:lnTo>
                    <a:lnTo>
                      <a:pt x="3084" y="995"/>
                    </a:lnTo>
                    <a:lnTo>
                      <a:pt x="3050" y="978"/>
                    </a:lnTo>
                    <a:lnTo>
                      <a:pt x="3013" y="965"/>
                    </a:lnTo>
                    <a:lnTo>
                      <a:pt x="2975" y="956"/>
                    </a:lnTo>
                    <a:lnTo>
                      <a:pt x="1054" y="587"/>
                    </a:lnTo>
                    <a:lnTo>
                      <a:pt x="1019" y="584"/>
                    </a:lnTo>
                    <a:lnTo>
                      <a:pt x="985" y="588"/>
                    </a:lnTo>
                    <a:lnTo>
                      <a:pt x="950" y="598"/>
                    </a:lnTo>
                    <a:lnTo>
                      <a:pt x="914" y="612"/>
                    </a:lnTo>
                    <a:lnTo>
                      <a:pt x="880" y="632"/>
                    </a:lnTo>
                    <a:lnTo>
                      <a:pt x="848" y="654"/>
                    </a:lnTo>
                    <a:lnTo>
                      <a:pt x="820" y="680"/>
                    </a:lnTo>
                    <a:lnTo>
                      <a:pt x="797" y="709"/>
                    </a:lnTo>
                    <a:lnTo>
                      <a:pt x="780" y="740"/>
                    </a:lnTo>
                    <a:lnTo>
                      <a:pt x="768" y="771"/>
                    </a:lnTo>
                    <a:lnTo>
                      <a:pt x="764" y="804"/>
                    </a:lnTo>
                    <a:lnTo>
                      <a:pt x="764" y="3632"/>
                    </a:lnTo>
                    <a:lnTo>
                      <a:pt x="768" y="3664"/>
                    </a:lnTo>
                    <a:lnTo>
                      <a:pt x="780" y="3695"/>
                    </a:lnTo>
                    <a:lnTo>
                      <a:pt x="797" y="3725"/>
                    </a:lnTo>
                    <a:lnTo>
                      <a:pt x="820" y="3753"/>
                    </a:lnTo>
                    <a:lnTo>
                      <a:pt x="848" y="3778"/>
                    </a:lnTo>
                    <a:lnTo>
                      <a:pt x="880" y="3800"/>
                    </a:lnTo>
                    <a:lnTo>
                      <a:pt x="914" y="3818"/>
                    </a:lnTo>
                    <a:lnTo>
                      <a:pt x="950" y="3833"/>
                    </a:lnTo>
                    <a:lnTo>
                      <a:pt x="985" y="3843"/>
                    </a:lnTo>
                    <a:lnTo>
                      <a:pt x="1019" y="3849"/>
                    </a:lnTo>
                    <a:lnTo>
                      <a:pt x="1054" y="3849"/>
                    </a:lnTo>
                    <a:lnTo>
                      <a:pt x="2975" y="3660"/>
                    </a:lnTo>
                    <a:lnTo>
                      <a:pt x="3013" y="3654"/>
                    </a:lnTo>
                    <a:lnTo>
                      <a:pt x="3050" y="3642"/>
                    </a:lnTo>
                    <a:lnTo>
                      <a:pt x="3084" y="3626"/>
                    </a:lnTo>
                    <a:lnTo>
                      <a:pt x="3115" y="3605"/>
                    </a:lnTo>
                    <a:lnTo>
                      <a:pt x="3141" y="3580"/>
                    </a:lnTo>
                    <a:lnTo>
                      <a:pt x="3162" y="3551"/>
                    </a:lnTo>
                    <a:lnTo>
                      <a:pt x="3179" y="3518"/>
                    </a:lnTo>
                    <a:lnTo>
                      <a:pt x="3188" y="3483"/>
                    </a:lnTo>
                    <a:lnTo>
                      <a:pt x="3192" y="3445"/>
                    </a:lnTo>
                    <a:lnTo>
                      <a:pt x="3192" y="2139"/>
                    </a:lnTo>
                    <a:lnTo>
                      <a:pt x="3286" y="2139"/>
                    </a:lnTo>
                    <a:lnTo>
                      <a:pt x="3281" y="3470"/>
                    </a:lnTo>
                    <a:lnTo>
                      <a:pt x="3277" y="3513"/>
                    </a:lnTo>
                    <a:lnTo>
                      <a:pt x="3263" y="3557"/>
                    </a:lnTo>
                    <a:lnTo>
                      <a:pt x="3244" y="3597"/>
                    </a:lnTo>
                    <a:lnTo>
                      <a:pt x="3217" y="3634"/>
                    </a:lnTo>
                    <a:lnTo>
                      <a:pt x="3184" y="3667"/>
                    </a:lnTo>
                    <a:lnTo>
                      <a:pt x="3149" y="3693"/>
                    </a:lnTo>
                    <a:lnTo>
                      <a:pt x="3109" y="3714"/>
                    </a:lnTo>
                    <a:lnTo>
                      <a:pt x="3067" y="3728"/>
                    </a:lnTo>
                    <a:lnTo>
                      <a:pt x="406" y="4302"/>
                    </a:lnTo>
                    <a:lnTo>
                      <a:pt x="350" y="4312"/>
                    </a:lnTo>
                    <a:lnTo>
                      <a:pt x="298" y="4316"/>
                    </a:lnTo>
                    <a:lnTo>
                      <a:pt x="250" y="4315"/>
                    </a:lnTo>
                    <a:lnTo>
                      <a:pt x="207" y="4308"/>
                    </a:lnTo>
                    <a:lnTo>
                      <a:pt x="167" y="4296"/>
                    </a:lnTo>
                    <a:lnTo>
                      <a:pt x="132" y="4280"/>
                    </a:lnTo>
                    <a:lnTo>
                      <a:pt x="101" y="4258"/>
                    </a:lnTo>
                    <a:lnTo>
                      <a:pt x="74" y="4232"/>
                    </a:lnTo>
                    <a:lnTo>
                      <a:pt x="51" y="4201"/>
                    </a:lnTo>
                    <a:lnTo>
                      <a:pt x="33" y="4166"/>
                    </a:lnTo>
                    <a:lnTo>
                      <a:pt x="18" y="4126"/>
                    </a:lnTo>
                    <a:lnTo>
                      <a:pt x="8" y="4083"/>
                    </a:lnTo>
                    <a:lnTo>
                      <a:pt x="3" y="4034"/>
                    </a:lnTo>
                    <a:lnTo>
                      <a:pt x="0" y="3983"/>
                    </a:lnTo>
                    <a:lnTo>
                      <a:pt x="0" y="396"/>
                    </a:lnTo>
                    <a:lnTo>
                      <a:pt x="3" y="345"/>
                    </a:lnTo>
                    <a:lnTo>
                      <a:pt x="8" y="296"/>
                    </a:lnTo>
                    <a:lnTo>
                      <a:pt x="18" y="250"/>
                    </a:lnTo>
                    <a:lnTo>
                      <a:pt x="33" y="207"/>
                    </a:lnTo>
                    <a:lnTo>
                      <a:pt x="53" y="167"/>
                    </a:lnTo>
                    <a:lnTo>
                      <a:pt x="75" y="132"/>
                    </a:lnTo>
                    <a:lnTo>
                      <a:pt x="101" y="99"/>
                    </a:lnTo>
                    <a:lnTo>
                      <a:pt x="133" y="71"/>
                    </a:lnTo>
                    <a:lnTo>
                      <a:pt x="167" y="47"/>
                    </a:lnTo>
                    <a:lnTo>
                      <a:pt x="205" y="28"/>
                    </a:lnTo>
                    <a:lnTo>
                      <a:pt x="248" y="13"/>
                    </a:lnTo>
                    <a:lnTo>
                      <a:pt x="295" y="4"/>
                    </a:lnTo>
                    <a:lnTo>
                      <a:pt x="345" y="0"/>
                    </a:lnTo>
                    <a:lnTo>
                      <a:pt x="399" y="1"/>
                    </a:lnTo>
                    <a:lnTo>
                      <a:pt x="456" y="8"/>
                    </a:lnTo>
                    <a:lnTo>
                      <a:pt x="518" y="21"/>
                    </a:lnTo>
                    <a:lnTo>
                      <a:pt x="582" y="41"/>
                    </a:lnTo>
                    <a:close/>
                    <a:moveTo>
                      <a:pt x="3454" y="740"/>
                    </a:moveTo>
                    <a:lnTo>
                      <a:pt x="3486" y="744"/>
                    </a:lnTo>
                    <a:lnTo>
                      <a:pt x="3516" y="754"/>
                    </a:lnTo>
                    <a:lnTo>
                      <a:pt x="3543" y="771"/>
                    </a:lnTo>
                    <a:lnTo>
                      <a:pt x="3564" y="792"/>
                    </a:lnTo>
                    <a:lnTo>
                      <a:pt x="3581" y="819"/>
                    </a:lnTo>
                    <a:lnTo>
                      <a:pt x="3591" y="848"/>
                    </a:lnTo>
                    <a:lnTo>
                      <a:pt x="3595" y="881"/>
                    </a:lnTo>
                    <a:lnTo>
                      <a:pt x="3591" y="912"/>
                    </a:lnTo>
                    <a:lnTo>
                      <a:pt x="3581" y="941"/>
                    </a:lnTo>
                    <a:lnTo>
                      <a:pt x="3564" y="967"/>
                    </a:lnTo>
                    <a:lnTo>
                      <a:pt x="3543" y="988"/>
                    </a:lnTo>
                    <a:lnTo>
                      <a:pt x="3516" y="1006"/>
                    </a:lnTo>
                    <a:lnTo>
                      <a:pt x="3486" y="1016"/>
                    </a:lnTo>
                    <a:lnTo>
                      <a:pt x="3454" y="1020"/>
                    </a:lnTo>
                    <a:lnTo>
                      <a:pt x="3423" y="1016"/>
                    </a:lnTo>
                    <a:lnTo>
                      <a:pt x="3394" y="1006"/>
                    </a:lnTo>
                    <a:lnTo>
                      <a:pt x="3367" y="988"/>
                    </a:lnTo>
                    <a:lnTo>
                      <a:pt x="3345" y="967"/>
                    </a:lnTo>
                    <a:lnTo>
                      <a:pt x="3329" y="941"/>
                    </a:lnTo>
                    <a:lnTo>
                      <a:pt x="3319" y="912"/>
                    </a:lnTo>
                    <a:lnTo>
                      <a:pt x="3315" y="881"/>
                    </a:lnTo>
                    <a:lnTo>
                      <a:pt x="3319" y="848"/>
                    </a:lnTo>
                    <a:lnTo>
                      <a:pt x="3329" y="819"/>
                    </a:lnTo>
                    <a:lnTo>
                      <a:pt x="3345" y="792"/>
                    </a:lnTo>
                    <a:lnTo>
                      <a:pt x="3367" y="771"/>
                    </a:lnTo>
                    <a:lnTo>
                      <a:pt x="3394" y="754"/>
                    </a:lnTo>
                    <a:lnTo>
                      <a:pt x="3423" y="744"/>
                    </a:lnTo>
                    <a:lnTo>
                      <a:pt x="3454" y="740"/>
                    </a:lnTo>
                    <a:close/>
                    <a:moveTo>
                      <a:pt x="3350" y="376"/>
                    </a:moveTo>
                    <a:lnTo>
                      <a:pt x="3423" y="380"/>
                    </a:lnTo>
                    <a:lnTo>
                      <a:pt x="3493" y="392"/>
                    </a:lnTo>
                    <a:lnTo>
                      <a:pt x="3560" y="412"/>
                    </a:lnTo>
                    <a:lnTo>
                      <a:pt x="3623" y="438"/>
                    </a:lnTo>
                    <a:lnTo>
                      <a:pt x="3684" y="472"/>
                    </a:lnTo>
                    <a:lnTo>
                      <a:pt x="3739" y="512"/>
                    </a:lnTo>
                    <a:lnTo>
                      <a:pt x="3789" y="557"/>
                    </a:lnTo>
                    <a:lnTo>
                      <a:pt x="3835" y="608"/>
                    </a:lnTo>
                    <a:lnTo>
                      <a:pt x="3875" y="663"/>
                    </a:lnTo>
                    <a:lnTo>
                      <a:pt x="3907" y="723"/>
                    </a:lnTo>
                    <a:lnTo>
                      <a:pt x="3935" y="786"/>
                    </a:lnTo>
                    <a:lnTo>
                      <a:pt x="3955" y="852"/>
                    </a:lnTo>
                    <a:lnTo>
                      <a:pt x="3967" y="921"/>
                    </a:lnTo>
                    <a:lnTo>
                      <a:pt x="3971" y="994"/>
                    </a:lnTo>
                    <a:lnTo>
                      <a:pt x="3786" y="994"/>
                    </a:lnTo>
                    <a:lnTo>
                      <a:pt x="3782" y="935"/>
                    </a:lnTo>
                    <a:lnTo>
                      <a:pt x="3772" y="878"/>
                    </a:lnTo>
                    <a:lnTo>
                      <a:pt x="3752" y="825"/>
                    </a:lnTo>
                    <a:lnTo>
                      <a:pt x="3727" y="774"/>
                    </a:lnTo>
                    <a:lnTo>
                      <a:pt x="3695" y="728"/>
                    </a:lnTo>
                    <a:lnTo>
                      <a:pt x="3659" y="687"/>
                    </a:lnTo>
                    <a:lnTo>
                      <a:pt x="3618" y="650"/>
                    </a:lnTo>
                    <a:lnTo>
                      <a:pt x="3570" y="619"/>
                    </a:lnTo>
                    <a:lnTo>
                      <a:pt x="3520" y="594"/>
                    </a:lnTo>
                    <a:lnTo>
                      <a:pt x="3466" y="574"/>
                    </a:lnTo>
                    <a:lnTo>
                      <a:pt x="3410" y="563"/>
                    </a:lnTo>
                    <a:lnTo>
                      <a:pt x="3350" y="559"/>
                    </a:lnTo>
                    <a:lnTo>
                      <a:pt x="3350" y="376"/>
                    </a:lnTo>
                    <a:close/>
                    <a:moveTo>
                      <a:pt x="3350" y="1"/>
                    </a:moveTo>
                    <a:lnTo>
                      <a:pt x="3441" y="5"/>
                    </a:lnTo>
                    <a:lnTo>
                      <a:pt x="3529" y="17"/>
                    </a:lnTo>
                    <a:lnTo>
                      <a:pt x="3615" y="37"/>
                    </a:lnTo>
                    <a:lnTo>
                      <a:pt x="3698" y="63"/>
                    </a:lnTo>
                    <a:lnTo>
                      <a:pt x="3777" y="97"/>
                    </a:lnTo>
                    <a:lnTo>
                      <a:pt x="3853" y="137"/>
                    </a:lnTo>
                    <a:lnTo>
                      <a:pt x="3925" y="183"/>
                    </a:lnTo>
                    <a:lnTo>
                      <a:pt x="3993" y="236"/>
                    </a:lnTo>
                    <a:lnTo>
                      <a:pt x="4055" y="292"/>
                    </a:lnTo>
                    <a:lnTo>
                      <a:pt x="4113" y="354"/>
                    </a:lnTo>
                    <a:lnTo>
                      <a:pt x="4164" y="421"/>
                    </a:lnTo>
                    <a:lnTo>
                      <a:pt x="4210" y="494"/>
                    </a:lnTo>
                    <a:lnTo>
                      <a:pt x="4251" y="569"/>
                    </a:lnTo>
                    <a:lnTo>
                      <a:pt x="4284" y="648"/>
                    </a:lnTo>
                    <a:lnTo>
                      <a:pt x="4312" y="730"/>
                    </a:lnTo>
                    <a:lnTo>
                      <a:pt x="4332" y="816"/>
                    </a:lnTo>
                    <a:lnTo>
                      <a:pt x="4343" y="903"/>
                    </a:lnTo>
                    <a:lnTo>
                      <a:pt x="4347" y="994"/>
                    </a:lnTo>
                    <a:lnTo>
                      <a:pt x="4147" y="994"/>
                    </a:lnTo>
                    <a:lnTo>
                      <a:pt x="4142" y="912"/>
                    </a:lnTo>
                    <a:lnTo>
                      <a:pt x="4130" y="834"/>
                    </a:lnTo>
                    <a:lnTo>
                      <a:pt x="4110" y="758"/>
                    </a:lnTo>
                    <a:lnTo>
                      <a:pt x="4084" y="686"/>
                    </a:lnTo>
                    <a:lnTo>
                      <a:pt x="4051" y="616"/>
                    </a:lnTo>
                    <a:lnTo>
                      <a:pt x="4010" y="550"/>
                    </a:lnTo>
                    <a:lnTo>
                      <a:pt x="3965" y="490"/>
                    </a:lnTo>
                    <a:lnTo>
                      <a:pt x="3914" y="433"/>
                    </a:lnTo>
                    <a:lnTo>
                      <a:pt x="3857" y="382"/>
                    </a:lnTo>
                    <a:lnTo>
                      <a:pt x="3796" y="337"/>
                    </a:lnTo>
                    <a:lnTo>
                      <a:pt x="3730" y="297"/>
                    </a:lnTo>
                    <a:lnTo>
                      <a:pt x="3660" y="263"/>
                    </a:lnTo>
                    <a:lnTo>
                      <a:pt x="3587" y="237"/>
                    </a:lnTo>
                    <a:lnTo>
                      <a:pt x="3511" y="217"/>
                    </a:lnTo>
                    <a:lnTo>
                      <a:pt x="3432" y="205"/>
                    </a:lnTo>
                    <a:lnTo>
                      <a:pt x="3350" y="201"/>
                    </a:lnTo>
                    <a:lnTo>
                      <a:pt x="3350" y="1"/>
                    </a:lnTo>
                    <a:close/>
                  </a:path>
                </a:pathLst>
              </a:custGeom>
              <a:solidFill>
                <a:srgbClr val="44546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6" name="组合 125"/>
          <p:cNvGrpSpPr/>
          <p:nvPr/>
        </p:nvGrpSpPr>
        <p:grpSpPr>
          <a:xfrm>
            <a:off x="3285323" y="3373322"/>
            <a:ext cx="6846263" cy="1378857"/>
            <a:chOff x="1899886" y="3322191"/>
            <a:chExt cx="6846263" cy="1378857"/>
          </a:xfrm>
          <a:effectLst>
            <a:outerShdw blurRad="127000" algn="ctr" rotWithShape="0">
              <a:prstClr val="black">
                <a:alpha val="40000"/>
              </a:prstClr>
            </a:outerShdw>
          </a:effectLst>
        </p:grpSpPr>
        <p:sp>
          <p:nvSpPr>
            <p:cNvPr id="127" name="矩形 126"/>
            <p:cNvSpPr/>
            <p:nvPr/>
          </p:nvSpPr>
          <p:spPr>
            <a:xfrm>
              <a:off x="4175635" y="3322191"/>
              <a:ext cx="1152000" cy="137885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5318400" y="3322191"/>
              <a:ext cx="1152000" cy="137885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6451384" y="3322191"/>
              <a:ext cx="1152000" cy="137885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7594149" y="3322191"/>
              <a:ext cx="1152000" cy="137885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1899886" y="3322191"/>
              <a:ext cx="1152000" cy="137885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3042651" y="3322191"/>
              <a:ext cx="1152000" cy="137885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3" name="图片 1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37" y="3609695"/>
            <a:ext cx="1015912" cy="11087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4" name="图片 1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04" y="3609695"/>
            <a:ext cx="987758" cy="10796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5" name="组合 134"/>
          <p:cNvGrpSpPr/>
          <p:nvPr/>
        </p:nvGrpSpPr>
        <p:grpSpPr>
          <a:xfrm>
            <a:off x="3188591" y="1711318"/>
            <a:ext cx="6901026" cy="1430108"/>
            <a:chOff x="1845123" y="1660187"/>
            <a:chExt cx="6901026" cy="1430108"/>
          </a:xfrm>
          <a:effectLst>
            <a:outerShdw blurRad="127000" algn="ctr" rotWithShape="0">
              <a:prstClr val="black">
                <a:alpha val="40000"/>
              </a:prstClr>
            </a:outerShdw>
          </a:effectLst>
        </p:grpSpPr>
        <p:sp>
          <p:nvSpPr>
            <p:cNvPr id="136" name="矩形 135"/>
            <p:cNvSpPr/>
            <p:nvPr/>
          </p:nvSpPr>
          <p:spPr>
            <a:xfrm>
              <a:off x="1899886" y="1660187"/>
              <a:ext cx="1152000" cy="137885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3042651" y="1660187"/>
              <a:ext cx="1152000" cy="137885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4175635" y="1660187"/>
              <a:ext cx="1152000" cy="137885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5318400" y="1660187"/>
              <a:ext cx="1152000" cy="137885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139"/>
            <p:cNvSpPr/>
            <p:nvPr/>
          </p:nvSpPr>
          <p:spPr>
            <a:xfrm>
              <a:off x="6451384" y="1660187"/>
              <a:ext cx="1152000" cy="137885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7594149" y="1660187"/>
              <a:ext cx="1152000" cy="137885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2" name="组合 141"/>
            <p:cNvGrpSpPr/>
            <p:nvPr/>
          </p:nvGrpSpPr>
          <p:grpSpPr>
            <a:xfrm>
              <a:off x="3107692" y="1841632"/>
              <a:ext cx="1028651" cy="544282"/>
              <a:chOff x="3107692" y="1841632"/>
              <a:chExt cx="1028651" cy="544282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65" name="Picture 26" descr="ICON_Building_Q308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7692" y="1841632"/>
                <a:ext cx="470968" cy="5442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6" name="Picture 26" descr="ICON_Building_Q308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5375" y="1841632"/>
                <a:ext cx="470968" cy="5442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7" name="右箭头 166"/>
              <p:cNvSpPr/>
              <p:nvPr/>
            </p:nvSpPr>
            <p:spPr>
              <a:xfrm>
                <a:off x="3567839" y="2005389"/>
                <a:ext cx="114618" cy="45719"/>
              </a:xfrm>
              <a:prstGeom prst="right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左箭头 167"/>
              <p:cNvSpPr/>
              <p:nvPr/>
            </p:nvSpPr>
            <p:spPr>
              <a:xfrm>
                <a:off x="3564709" y="2115062"/>
                <a:ext cx="117748" cy="45719"/>
              </a:xfrm>
              <a:prstGeom prst="left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43" name="Picture 1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0753" y="1767355"/>
              <a:ext cx="777839" cy="59038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4" name="图片 14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9496" y="1808778"/>
              <a:ext cx="624277" cy="54860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45" name="组合 144"/>
            <p:cNvGrpSpPr/>
            <p:nvPr/>
          </p:nvGrpSpPr>
          <p:grpSpPr>
            <a:xfrm>
              <a:off x="5488617" y="1799654"/>
              <a:ext cx="824095" cy="699403"/>
              <a:chOff x="5363427" y="1319349"/>
              <a:chExt cx="1055613" cy="895891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58" name="Picture 26" descr="ICON_Building_Q308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5373" y="1682672"/>
                <a:ext cx="460832" cy="532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9" name="Picture 26" descr="ICON_Building_Q308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3427" y="1494061"/>
                <a:ext cx="262521" cy="303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0" name="Picture 26" descr="ICON_Building_Q308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49388" y="1319349"/>
                <a:ext cx="262521" cy="303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1" name="Picture 26" descr="ICON_Building_Q308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6519" y="1481869"/>
                <a:ext cx="262521" cy="303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62" name="直接箭头连接符 161"/>
              <p:cNvCxnSpPr/>
              <p:nvPr/>
            </p:nvCxnSpPr>
            <p:spPr>
              <a:xfrm>
                <a:off x="5613756" y="1718907"/>
                <a:ext cx="147824" cy="90733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63" name="直接箭头连接符 162"/>
              <p:cNvCxnSpPr/>
              <p:nvPr/>
            </p:nvCxnSpPr>
            <p:spPr>
              <a:xfrm flipH="1">
                <a:off x="6048485" y="1728014"/>
                <a:ext cx="124296" cy="5724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64" name="直接箭头连接符 163"/>
              <p:cNvCxnSpPr/>
              <p:nvPr/>
            </p:nvCxnSpPr>
            <p:spPr>
              <a:xfrm>
                <a:off x="5893040" y="1567213"/>
                <a:ext cx="0" cy="16494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46" name="矩形 145"/>
            <p:cNvSpPr/>
            <p:nvPr/>
          </p:nvSpPr>
          <p:spPr>
            <a:xfrm>
              <a:off x="1905275" y="2510587"/>
              <a:ext cx="1137376" cy="53125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146"/>
            <p:cNvSpPr/>
            <p:nvPr/>
          </p:nvSpPr>
          <p:spPr>
            <a:xfrm>
              <a:off x="3040993" y="2510587"/>
              <a:ext cx="1137376" cy="53125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4175518" y="2510587"/>
              <a:ext cx="1137376" cy="53125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>
              <a:off x="7595615" y="2510587"/>
              <a:ext cx="1137376" cy="53125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149"/>
            <p:cNvSpPr/>
            <p:nvPr/>
          </p:nvSpPr>
          <p:spPr>
            <a:xfrm>
              <a:off x="6460256" y="2510587"/>
              <a:ext cx="1137376" cy="53125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150"/>
            <p:cNvSpPr/>
            <p:nvPr/>
          </p:nvSpPr>
          <p:spPr>
            <a:xfrm>
              <a:off x="5321964" y="2510587"/>
              <a:ext cx="1137376" cy="53125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文本框 123"/>
            <p:cNvSpPr txBox="1"/>
            <p:nvPr/>
          </p:nvSpPr>
          <p:spPr>
            <a:xfrm>
              <a:off x="1845123" y="2496001"/>
              <a:ext cx="127181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</a:t>
              </a:r>
            </a:p>
          </p:txBody>
        </p:sp>
        <p:sp>
          <p:nvSpPr>
            <p:cNvPr id="153" name="文本框 148"/>
            <p:cNvSpPr txBox="1"/>
            <p:nvPr/>
          </p:nvSpPr>
          <p:spPr>
            <a:xfrm>
              <a:off x="4189629" y="2466121"/>
              <a:ext cx="11394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业务快速恢复</a:t>
              </a:r>
            </a:p>
          </p:txBody>
        </p:sp>
        <p:sp>
          <p:nvSpPr>
            <p:cNvPr id="154" name="文本框 149"/>
            <p:cNvSpPr txBox="1"/>
            <p:nvPr/>
          </p:nvSpPr>
          <p:spPr>
            <a:xfrm>
              <a:off x="5283594" y="2505520"/>
              <a:ext cx="12634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远程容灾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机房搬迁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文本框 150"/>
            <p:cNvSpPr txBox="1"/>
            <p:nvPr/>
          </p:nvSpPr>
          <p:spPr>
            <a:xfrm>
              <a:off x="7633372" y="2492598"/>
              <a:ext cx="1067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文档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共享</a:t>
              </a:r>
            </a:p>
          </p:txBody>
        </p:sp>
        <p:sp>
          <p:nvSpPr>
            <p:cNvPr id="156" name="文本框 193"/>
            <p:cNvSpPr txBox="1"/>
            <p:nvPr/>
          </p:nvSpPr>
          <p:spPr>
            <a:xfrm>
              <a:off x="6283019" y="2494205"/>
              <a:ext cx="14490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云灾备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云迁移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文本框 124"/>
            <p:cNvSpPr txBox="1"/>
            <p:nvPr/>
          </p:nvSpPr>
          <p:spPr>
            <a:xfrm>
              <a:off x="3093993" y="2487371"/>
              <a:ext cx="1108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本地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同城双活</a:t>
              </a:r>
            </a:p>
          </p:txBody>
        </p:sp>
      </p:grpSp>
      <p:grpSp>
        <p:nvGrpSpPr>
          <p:cNvPr id="169" name="组合 168"/>
          <p:cNvGrpSpPr/>
          <p:nvPr/>
        </p:nvGrpSpPr>
        <p:grpSpPr>
          <a:xfrm>
            <a:off x="3239771" y="5008260"/>
            <a:ext cx="6959891" cy="1445076"/>
            <a:chOff x="1896303" y="4957129"/>
            <a:chExt cx="6959891" cy="1445076"/>
          </a:xfrm>
          <a:effectLst>
            <a:outerShdw blurRad="127000" algn="ctr" rotWithShape="0">
              <a:prstClr val="black">
                <a:alpha val="40000"/>
              </a:prstClr>
            </a:outerShdw>
          </a:effectLst>
        </p:grpSpPr>
        <p:sp>
          <p:nvSpPr>
            <p:cNvPr id="170" name="矩形 169"/>
            <p:cNvSpPr/>
            <p:nvPr/>
          </p:nvSpPr>
          <p:spPr>
            <a:xfrm>
              <a:off x="1899886" y="4984195"/>
              <a:ext cx="1152000" cy="137885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170"/>
            <p:cNvSpPr/>
            <p:nvPr/>
          </p:nvSpPr>
          <p:spPr>
            <a:xfrm>
              <a:off x="3042651" y="4984195"/>
              <a:ext cx="1152000" cy="137885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171"/>
            <p:cNvSpPr/>
            <p:nvPr/>
          </p:nvSpPr>
          <p:spPr>
            <a:xfrm>
              <a:off x="1898925" y="5835554"/>
              <a:ext cx="1141690" cy="53125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172"/>
            <p:cNvSpPr/>
            <p:nvPr/>
          </p:nvSpPr>
          <p:spPr>
            <a:xfrm>
              <a:off x="3040616" y="5835554"/>
              <a:ext cx="1154996" cy="53125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173"/>
            <p:cNvSpPr/>
            <p:nvPr/>
          </p:nvSpPr>
          <p:spPr>
            <a:xfrm>
              <a:off x="6451384" y="4986348"/>
              <a:ext cx="2304252" cy="137885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文本框 163"/>
            <p:cNvSpPr txBox="1"/>
            <p:nvPr/>
          </p:nvSpPr>
          <p:spPr>
            <a:xfrm>
              <a:off x="1946982" y="5878985"/>
              <a:ext cx="10792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SC8230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SC8430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文本框 162"/>
            <p:cNvSpPr txBox="1"/>
            <p:nvPr/>
          </p:nvSpPr>
          <p:spPr>
            <a:xfrm>
              <a:off x="3084595" y="5871747"/>
              <a:ext cx="10792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SS2016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SS2026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1896303" y="4985277"/>
              <a:ext cx="2298348" cy="28938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文本框 195"/>
            <p:cNvSpPr txBox="1"/>
            <p:nvPr/>
          </p:nvSpPr>
          <p:spPr>
            <a:xfrm>
              <a:off x="1979712" y="4976919"/>
              <a:ext cx="111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存储网关</a:t>
              </a:r>
            </a:p>
          </p:txBody>
        </p:sp>
        <p:sp>
          <p:nvSpPr>
            <p:cNvPr id="179" name="矩形 178"/>
            <p:cNvSpPr/>
            <p:nvPr/>
          </p:nvSpPr>
          <p:spPr>
            <a:xfrm>
              <a:off x="4194651" y="4984195"/>
              <a:ext cx="2305214" cy="137885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179"/>
            <p:cNvSpPr/>
            <p:nvPr/>
          </p:nvSpPr>
          <p:spPr>
            <a:xfrm>
              <a:off x="4194651" y="4985277"/>
              <a:ext cx="2298348" cy="28938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180"/>
            <p:cNvSpPr/>
            <p:nvPr/>
          </p:nvSpPr>
          <p:spPr>
            <a:xfrm>
              <a:off x="6483120" y="4985277"/>
              <a:ext cx="1111029" cy="28938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181"/>
            <p:cNvSpPr/>
            <p:nvPr/>
          </p:nvSpPr>
          <p:spPr>
            <a:xfrm>
              <a:off x="4194651" y="5835554"/>
              <a:ext cx="2305214" cy="53125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182"/>
            <p:cNvSpPr/>
            <p:nvPr/>
          </p:nvSpPr>
          <p:spPr>
            <a:xfrm>
              <a:off x="6483120" y="5835554"/>
              <a:ext cx="1114512" cy="53125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183"/>
            <p:cNvSpPr/>
            <p:nvPr/>
          </p:nvSpPr>
          <p:spPr>
            <a:xfrm>
              <a:off x="7594148" y="5835554"/>
              <a:ext cx="1161487" cy="53125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文本框 201"/>
            <p:cNvSpPr txBox="1"/>
            <p:nvPr/>
          </p:nvSpPr>
          <p:spPr>
            <a:xfrm>
              <a:off x="3995936" y="4977480"/>
              <a:ext cx="1429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HCI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一体机</a:t>
              </a:r>
            </a:p>
          </p:txBody>
        </p:sp>
        <p:sp>
          <p:nvSpPr>
            <p:cNvPr id="186" name="矩形 185"/>
            <p:cNvSpPr/>
            <p:nvPr/>
          </p:nvSpPr>
          <p:spPr>
            <a:xfrm>
              <a:off x="7594149" y="4985277"/>
              <a:ext cx="1161487" cy="28938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文本框 164"/>
            <p:cNvSpPr txBox="1"/>
            <p:nvPr/>
          </p:nvSpPr>
          <p:spPr>
            <a:xfrm>
              <a:off x="5396768" y="5943755"/>
              <a:ext cx="10792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S2016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文本框 172"/>
            <p:cNvSpPr txBox="1"/>
            <p:nvPr/>
          </p:nvSpPr>
          <p:spPr>
            <a:xfrm>
              <a:off x="4212846" y="5862719"/>
              <a:ext cx="1079234" cy="50760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ctr">
                <a:defRPr kumimoji="1" sz="2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HS2016</a:t>
              </a:r>
            </a:p>
          </p:txBody>
        </p:sp>
        <p:sp>
          <p:nvSpPr>
            <p:cNvPr id="189" name="文本框 203"/>
            <p:cNvSpPr txBox="1"/>
            <p:nvPr/>
          </p:nvSpPr>
          <p:spPr>
            <a:xfrm>
              <a:off x="7554963" y="5821805"/>
              <a:ext cx="13012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SS6500/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6600/6800</a:t>
              </a:r>
            </a:p>
          </p:txBody>
        </p:sp>
        <p:sp>
          <p:nvSpPr>
            <p:cNvPr id="190" name="矩形 189"/>
            <p:cNvSpPr/>
            <p:nvPr/>
          </p:nvSpPr>
          <p:spPr>
            <a:xfrm>
              <a:off x="6483119" y="5274661"/>
              <a:ext cx="1113069" cy="55232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91" name="图片 190" descr="4.png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8380" y="5294240"/>
              <a:ext cx="787260" cy="5539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2" name="文本框 168"/>
            <p:cNvSpPr txBox="1"/>
            <p:nvPr/>
          </p:nvSpPr>
          <p:spPr>
            <a:xfrm>
              <a:off x="2950548" y="4967394"/>
              <a:ext cx="1333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ServerSAN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文本框 170"/>
            <p:cNvSpPr txBox="1"/>
            <p:nvPr/>
          </p:nvSpPr>
          <p:spPr>
            <a:xfrm>
              <a:off x="7630532" y="4967394"/>
              <a:ext cx="10792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存储阵列</a:t>
              </a:r>
            </a:p>
          </p:txBody>
        </p:sp>
        <p:sp>
          <p:nvSpPr>
            <p:cNvPr id="194" name="文本框 189"/>
            <p:cNvSpPr txBox="1"/>
            <p:nvPr/>
          </p:nvSpPr>
          <p:spPr>
            <a:xfrm>
              <a:off x="5399894" y="4965787"/>
              <a:ext cx="111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数据方舟</a:t>
              </a:r>
            </a:p>
          </p:txBody>
        </p:sp>
        <p:sp>
          <p:nvSpPr>
            <p:cNvPr id="195" name="文本框 190"/>
            <p:cNvSpPr txBox="1"/>
            <p:nvPr/>
          </p:nvSpPr>
          <p:spPr>
            <a:xfrm>
              <a:off x="6568677" y="5927871"/>
              <a:ext cx="10792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S2016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文本框 189">
              <a:extLst>
                <a:ext uri="{FF2B5EF4-FFF2-40B4-BE49-F238E27FC236}">
                  <a16:creationId xmlns:a16="http://schemas.microsoft.com/office/drawing/2014/main" xmlns="" id="{F2DA4A6D-C18E-47A4-AB5C-5D68660F1D3E}"/>
                </a:ext>
              </a:extLst>
            </p:cNvPr>
            <p:cNvSpPr txBox="1"/>
            <p:nvPr/>
          </p:nvSpPr>
          <p:spPr>
            <a:xfrm>
              <a:off x="6436051" y="4957129"/>
              <a:ext cx="12322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文档一体机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97" name="图片 19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641" y="5361928"/>
            <a:ext cx="857771" cy="568794"/>
          </a:xfrm>
          <a:prstGeom prst="rect">
            <a:avLst/>
          </a:prstGeom>
        </p:spPr>
      </p:pic>
      <p:pic>
        <p:nvPicPr>
          <p:cNvPr id="198" name="图片 19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313" y="5349262"/>
            <a:ext cx="857771" cy="568794"/>
          </a:xfrm>
          <a:prstGeom prst="rect">
            <a:avLst/>
          </a:prstGeom>
        </p:spPr>
      </p:pic>
      <p:pic>
        <p:nvPicPr>
          <p:cNvPr id="199" name="图片 19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436" y="5368381"/>
            <a:ext cx="857771" cy="568794"/>
          </a:xfrm>
          <a:prstGeom prst="rect">
            <a:avLst/>
          </a:prstGeom>
        </p:spPr>
      </p:pic>
      <p:sp>
        <p:nvSpPr>
          <p:cNvPr id="200" name="矩形 199"/>
          <p:cNvSpPr/>
          <p:nvPr/>
        </p:nvSpPr>
        <p:spPr>
          <a:xfrm>
            <a:off x="3222373" y="5028050"/>
            <a:ext cx="3456634" cy="1386133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1" name="图片 20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572" y="5373628"/>
            <a:ext cx="857771" cy="568794"/>
          </a:xfrm>
          <a:prstGeom prst="rect">
            <a:avLst/>
          </a:prstGeom>
        </p:spPr>
      </p:pic>
      <p:pic>
        <p:nvPicPr>
          <p:cNvPr id="202" name="图片 201">
            <a:extLst>
              <a:ext uri="{FF2B5EF4-FFF2-40B4-BE49-F238E27FC236}">
                <a16:creationId xmlns:a16="http://schemas.microsoft.com/office/drawing/2014/main" xmlns="" id="{FC8D662D-5A32-405C-8EEB-E35E77CD18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58" y="3619304"/>
            <a:ext cx="1019166" cy="1100616"/>
          </a:xfrm>
          <a:prstGeom prst="rect">
            <a:avLst/>
          </a:prstGeom>
        </p:spPr>
      </p:pic>
      <p:pic>
        <p:nvPicPr>
          <p:cNvPr id="203" name="图片 202">
            <a:extLst>
              <a:ext uri="{FF2B5EF4-FFF2-40B4-BE49-F238E27FC236}">
                <a16:creationId xmlns:a16="http://schemas.microsoft.com/office/drawing/2014/main" xmlns="" id="{3983D636-7411-42D7-88D8-981BB29CB5A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07" y="1818422"/>
            <a:ext cx="710669" cy="710669"/>
          </a:xfrm>
          <a:prstGeom prst="rect">
            <a:avLst/>
          </a:prstGeom>
        </p:spPr>
      </p:pic>
      <p:pic>
        <p:nvPicPr>
          <p:cNvPr id="204" name="图片 203">
            <a:extLst>
              <a:ext uri="{FF2B5EF4-FFF2-40B4-BE49-F238E27FC236}">
                <a16:creationId xmlns:a16="http://schemas.microsoft.com/office/drawing/2014/main" xmlns="" id="{4EA92996-23C5-4204-9560-67FEFDFFD55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528" y="1742402"/>
            <a:ext cx="865709" cy="854837"/>
          </a:xfrm>
          <a:prstGeom prst="rect">
            <a:avLst/>
          </a:prstGeom>
        </p:spPr>
      </p:pic>
      <p:pic>
        <p:nvPicPr>
          <p:cNvPr id="205" name="图片 204">
            <a:extLst>
              <a:ext uri="{FF2B5EF4-FFF2-40B4-BE49-F238E27FC236}">
                <a16:creationId xmlns:a16="http://schemas.microsoft.com/office/drawing/2014/main" xmlns="" id="{DDFE5228-1F23-4EF6-9CBC-210FC310AE8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161" y="5373628"/>
            <a:ext cx="857771" cy="568794"/>
          </a:xfrm>
          <a:prstGeom prst="rect">
            <a:avLst/>
          </a:prstGeom>
        </p:spPr>
      </p:pic>
      <p:sp>
        <p:nvSpPr>
          <p:cNvPr id="206" name="矩形 205">
            <a:extLst>
              <a:ext uri="{FF2B5EF4-FFF2-40B4-BE49-F238E27FC236}">
                <a16:creationId xmlns:a16="http://schemas.microsoft.com/office/drawing/2014/main" xmlns="" id="{CBAAA003-3EB6-4C55-9F95-585D05AA591A}"/>
              </a:ext>
            </a:extLst>
          </p:cNvPr>
          <p:cNvSpPr/>
          <p:nvPr/>
        </p:nvSpPr>
        <p:spPr>
          <a:xfrm>
            <a:off x="3257002" y="1728433"/>
            <a:ext cx="4540970" cy="1386133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文本框 189">
            <a:extLst>
              <a:ext uri="{FF2B5EF4-FFF2-40B4-BE49-F238E27FC236}">
                <a16:creationId xmlns:a16="http://schemas.microsoft.com/office/drawing/2014/main" xmlns="" id="{AA7892F9-93BF-44E8-B481-24CBEC7BA099}"/>
              </a:ext>
            </a:extLst>
          </p:cNvPr>
          <p:cNvSpPr txBox="1"/>
          <p:nvPr/>
        </p:nvSpPr>
        <p:spPr>
          <a:xfrm>
            <a:off x="4922128" y="1316908"/>
            <a:ext cx="1116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传统业务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文本框 189">
            <a:extLst>
              <a:ext uri="{FF2B5EF4-FFF2-40B4-BE49-F238E27FC236}">
                <a16:creationId xmlns:a16="http://schemas.microsoft.com/office/drawing/2014/main" xmlns="" id="{3C28433B-520A-44C1-8214-9A5B148C4922}"/>
              </a:ext>
            </a:extLst>
          </p:cNvPr>
          <p:cNvSpPr txBox="1"/>
          <p:nvPr/>
        </p:nvSpPr>
        <p:spPr>
          <a:xfrm>
            <a:off x="7794851" y="1303074"/>
            <a:ext cx="1062773" cy="3387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云业务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文本框 189">
            <a:extLst>
              <a:ext uri="{FF2B5EF4-FFF2-40B4-BE49-F238E27FC236}">
                <a16:creationId xmlns:a16="http://schemas.microsoft.com/office/drawing/2014/main" xmlns="" id="{AFE9E775-92A6-4CEA-B2E0-CF1DD94FB1F6}"/>
              </a:ext>
            </a:extLst>
          </p:cNvPr>
          <p:cNvSpPr txBox="1"/>
          <p:nvPr/>
        </p:nvSpPr>
        <p:spPr>
          <a:xfrm>
            <a:off x="8937616" y="1314455"/>
            <a:ext cx="1116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</a:p>
        </p:txBody>
      </p:sp>
      <p:pic>
        <p:nvPicPr>
          <p:cNvPr id="210" name="图片 209">
            <a:extLst>
              <a:ext uri="{FF2B5EF4-FFF2-40B4-BE49-F238E27FC236}">
                <a16:creationId xmlns:a16="http://schemas.microsoft.com/office/drawing/2014/main" xmlns="" id="{1B4D6BA0-82FF-42B7-9587-403644B9CD6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603" y="3641591"/>
            <a:ext cx="945992" cy="101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2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 6">
      <a:dk1>
        <a:sysClr val="windowText" lastClr="000000"/>
      </a:dk1>
      <a:lt1>
        <a:sysClr val="window" lastClr="FFFFFF"/>
      </a:lt1>
      <a:dk2>
        <a:srgbClr val="41615B"/>
      </a:dk2>
      <a:lt2>
        <a:srgbClr val="F2F2F2"/>
      </a:lt2>
      <a:accent1>
        <a:srgbClr val="32AC90"/>
      </a:accent1>
      <a:accent2>
        <a:srgbClr val="ED7D31"/>
      </a:accent2>
      <a:accent3>
        <a:srgbClr val="BFBFBF"/>
      </a:accent3>
      <a:accent4>
        <a:srgbClr val="FFC000"/>
      </a:accent4>
      <a:accent5>
        <a:srgbClr val="C490AA"/>
      </a:accent5>
      <a:accent6>
        <a:srgbClr val="6699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中软国际投资者推介材料-2015H1年业绩路演0804</Template>
  <TotalTime>28517</TotalTime>
  <Words>1426</Words>
  <Application>Microsoft Office PowerPoint</Application>
  <PresentationFormat>自定义</PresentationFormat>
  <Paragraphs>288</Paragraphs>
  <Slides>32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华文细黑</vt:lpstr>
      <vt:lpstr>宋体</vt:lpstr>
      <vt:lpstr>微软雅黑</vt:lpstr>
      <vt:lpstr>Arial</vt:lpstr>
      <vt:lpstr>Calibri</vt:lpstr>
      <vt:lpstr>Segoe UI</vt:lpstr>
      <vt:lpstr>Segoe UI Light</vt:lpstr>
      <vt:lpstr>Segoe UI Symbol</vt:lpstr>
      <vt:lpstr>Times New Roman</vt:lpstr>
      <vt:lpstr>Wingdings</vt:lpstr>
      <vt:lpstr>自定义设计方案</vt:lpstr>
      <vt:lpstr>CSI_SC 云灾备解决方案</vt:lpstr>
      <vt:lpstr>PowerPoint 演示文稿</vt:lpstr>
      <vt:lpstr>产业趋势</vt:lpstr>
      <vt:lpstr>云计算产业趋势</vt:lpstr>
      <vt:lpstr>Oracle预测2025年：</vt:lpstr>
      <vt:lpstr>阿里：未来只有公有云</vt:lpstr>
      <vt:lpstr>公有云并不是铜墙铁壁</vt:lpstr>
      <vt:lpstr>PowerPoint 演示文稿</vt:lpstr>
      <vt:lpstr>解决方案全景图</vt:lpstr>
      <vt:lpstr>云灾备方案概览</vt:lpstr>
      <vt:lpstr>云灾备方案概览</vt:lpstr>
      <vt:lpstr>云灾备方案-云上数据保护</vt:lpstr>
      <vt:lpstr>云灾备方案-云容灾至本地</vt:lpstr>
      <vt:lpstr>云灾备方案-本地备份至云</vt:lpstr>
      <vt:lpstr>PowerPoint 演示文稿</vt:lpstr>
      <vt:lpstr>核心优势</vt:lpstr>
      <vt:lpstr>CDP持续保护</vt:lpstr>
      <vt:lpstr>无代理备份</vt:lpstr>
      <vt:lpstr>快速恢复</vt:lpstr>
      <vt:lpstr>远程容灾</vt:lpstr>
      <vt:lpstr>方案优势</vt:lpstr>
      <vt:lpstr>方案优势</vt:lpstr>
      <vt:lpstr>方案优势</vt:lpstr>
      <vt:lpstr>PowerPoint 演示文稿</vt:lpstr>
      <vt:lpstr>行业案例</vt:lpstr>
      <vt:lpstr>客户案例—政府</vt:lpstr>
      <vt:lpstr>客户案例—金融</vt:lpstr>
      <vt:lpstr>客户案例—医疗</vt:lpstr>
      <vt:lpstr>客户案例—教育</vt:lpstr>
      <vt:lpstr>客户案例—能源</vt:lpstr>
      <vt:lpstr>客户案例—企业</vt:lpstr>
      <vt:lpstr>PowerPoint 演示文稿</vt:lpstr>
    </vt:vector>
  </TitlesOfParts>
  <Company>Brunswick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sala1714</dc:creator>
  <cp:lastModifiedBy>Rita</cp:lastModifiedBy>
  <cp:revision>1368</cp:revision>
  <dcterms:created xsi:type="dcterms:W3CDTF">2015-06-25T15:50:08Z</dcterms:created>
  <dcterms:modified xsi:type="dcterms:W3CDTF">2018-03-08T09:37:22Z</dcterms:modified>
</cp:coreProperties>
</file>